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_rels/slideMaster1.xml.rels" ContentType="application/vnd.openxmlformats-package.relationships+xml"/>
  <Override PartName="/ppt/notesMasters/notesMaster1.xml" ContentType="application/vnd.openxmlformats-officedocument.presentationml.notesMaster+xml"/>
  <Override PartName="/ppt/notesMasters/_rels/notesMaster1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_rels/notesSlide9.xml.rels" ContentType="application/vnd.openxmlformats-package.relationships+xml"/>
  <Override PartName="/ppt/notesSlides/_rels/notesSlide1.xml.rels" ContentType="application/vnd.openxmlformats-package.relationships+xml"/>
  <Override PartName="/ppt/notesSlides/_rels/notesSlide3.xml.rels" ContentType="application/vnd.openxmlformats-package.relationships+xml"/>
  <Override PartName="/ppt/notesSlides/_rels/notesSlide4.xml.rels" ContentType="application/vnd.openxmlformats-package.relationships+xml"/>
  <Override PartName="/ppt/notesSlides/_rels/notesSlide6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7.xml.rels" ContentType="application/vnd.openxmlformats-package.relationships+xml"/>
  <Override PartName="/ppt/notesSlides/_rels/notesSlide8.xml.rels" ContentType="application/vnd.openxmlformats-package.relationships+xml"/>
  <Override PartName="/ppt/notesSlides/notesSlide10.xml" ContentType="application/vnd.openxmlformats-officedocument.presentationml.notesSlide+xml"/>
  <Override PartName="/ppt/media/image1.png" ContentType="image/png"/>
  <Override PartName="/ppt/media/image9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media/image7.png" ContentType="image/png"/>
  <Override PartName="/ppt/media/image8.png" ContentType="image/png"/>
  <Override PartName="/ppt/media/image10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media/image19.png" ContentType="image/png"/>
  <Override PartName="/ppt/media/image20.jpeg" ContentType="image/jpeg"/>
  <Override PartName="/ppt/media/image21.png" ContentType="image/png"/>
  <Override PartName="/ppt/media/image22.png" ContentType="image/png"/>
  <Override PartName="/ppt/slideLayouts/slideLayout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_rels/slideLayout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_rels/presentation.xml.rels" ContentType="application/vnd.openxmlformats-package.relationships+xml"/>
  <Override PartName="/ppt/slides/slide1.xml" ContentType="application/vnd.openxmlformats-officedocument.presentationml.slide+xml"/>
  <Override PartName="/ppt/slides/slide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notesMasterIdLst>
    <p:notesMasterId r:id="rId3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</p:sldIdLst>
  <p:sldSz cx="10080625" cy="567055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sldImg"/>
          </p:nvPr>
        </p:nvSpPr>
        <p:spPr>
          <a:xfrm>
            <a:off x="720000" y="900000"/>
            <a:ext cx="6120000" cy="3441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US" sz="3570" spc="-1" strike="noStrike">
                <a:solidFill>
                  <a:srgbClr val="ffffff"/>
                </a:solidFill>
                <a:latin typeface="Arial"/>
              </a:rPr>
              <a:t>Click to move the slide</a:t>
            </a:r>
            <a:endParaRPr b="0" lang="en-US" sz="357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720000" y="4680000"/>
            <a:ext cx="6120000" cy="50400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US" sz="1400" spc="-1" strike="noStrike">
                <a:latin typeface="Arial"/>
              </a:rPr>
              <a:t>&lt;header&gt;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45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r>
              <a:rPr b="0" lang="en-US" sz="1400" spc="-1" strike="noStrike">
                <a:latin typeface="Arial"/>
              </a:rPr>
              <a:t>&lt;date/time&gt;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46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r>
              <a:rPr b="0" lang="en-US" sz="1400" spc="-1" strike="noStrike">
                <a:latin typeface="Arial"/>
              </a:rPr>
              <a:t>&lt;footer&gt;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47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 algn="r"/>
            <a:fld id="{48654F05-98B4-4665-9DA4-F49B3807233C}" type="slidenum">
              <a:rPr b="0" lang="en-US" sz="1400" spc="-1" strike="noStrike">
                <a:latin typeface="Arial"/>
              </a:rPr>
              <a:t>&lt;number&gt;</a:t>
            </a:fld>
            <a:endParaRPr b="0" lang="en-US" sz="14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sldImg"/>
          </p:nvPr>
        </p:nvSpPr>
        <p:spPr>
          <a:xfrm>
            <a:off x="720000" y="900000"/>
            <a:ext cx="6120000" cy="3441600"/>
          </a:xfrm>
          <a:prstGeom prst="rect">
            <a:avLst/>
          </a:prstGeom>
        </p:spPr>
      </p:sp>
      <p:sp>
        <p:nvSpPr>
          <p:cNvPr id="116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US" sz="2000" spc="-1" strike="noStrike">
                <a:latin typeface="Arial"/>
              </a:rPr>
              <a:t>Welcome, everyone!</a:t>
            </a:r>
            <a:endParaRPr b="0" lang="en-US" sz="2000" spc="-1" strike="noStrike">
              <a:latin typeface="Arial"/>
            </a:endParaRPr>
          </a:p>
          <a:p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My name is [REDACTED],</a:t>
            </a:r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my hacker handle is “hackermatic”,</a:t>
            </a:r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And my pronouns are she, her, and hers.</a:t>
            </a:r>
            <a:endParaRPr b="0" lang="en-US" sz="2000" spc="-1" strike="noStrike">
              <a:latin typeface="Arial"/>
            </a:endParaRPr>
          </a:p>
          <a:p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I’m excited to present this special </a:t>
            </a:r>
            <a:r>
              <a:rPr b="0" i="1" lang="en-US" sz="2000" spc="-1" strike="noStrike">
                <a:latin typeface="Arial"/>
              </a:rPr>
              <a:t>unclassified</a:t>
            </a:r>
            <a:r>
              <a:rPr b="0" lang="en-US" sz="2000" spc="-1" strike="noStrike">
                <a:latin typeface="Arial"/>
              </a:rPr>
              <a:t> briefing by the Defense Intelligence Agency’s Directorate for Science &amp; Technology</a:t>
            </a:r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on the new field of data science that we’ve come to call</a:t>
            </a:r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“</a:t>
            </a:r>
            <a:r>
              <a:rPr b="0" lang="en-US" sz="2000" spc="-1" strike="noStrike">
                <a:latin typeface="Arial"/>
              </a:rPr>
              <a:t>Cyber Meteorology.”</a:t>
            </a: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sldImg"/>
          </p:nvPr>
        </p:nvSpPr>
        <p:spPr>
          <a:xfrm>
            <a:off x="720000" y="900000"/>
            <a:ext cx="6120000" cy="3441600"/>
          </a:xfrm>
          <a:prstGeom prst="rect">
            <a:avLst/>
          </a:prstGeom>
        </p:spPr>
      </p:sp>
      <p:sp>
        <p:nvSpPr>
          <p:cNvPr id="130" name="PlaceHolder 2"/>
          <p:cNvSpPr>
            <a:spLocks noGrp="1"/>
          </p:cNvSpPr>
          <p:nvPr>
            <p:ph type="body"/>
          </p:nvPr>
        </p:nvSpPr>
        <p:spPr>
          <a:xfrm>
            <a:off x="720000" y="4680000"/>
            <a:ext cx="6120000" cy="50400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US" sz="2000" spc="-1" strike="noStrike">
                <a:latin typeface="Arial"/>
              </a:rPr>
              <a:t>Data precipitation is a double-edged sword!</a:t>
            </a: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sldImg"/>
          </p:nvPr>
        </p:nvSpPr>
        <p:spPr>
          <a:xfrm>
            <a:off x="720000" y="900000"/>
            <a:ext cx="6120000" cy="3441600"/>
          </a:xfrm>
          <a:prstGeom prst="rect">
            <a:avLst/>
          </a:prstGeom>
        </p:spPr>
      </p:sp>
      <p:sp>
        <p:nvSpPr>
          <p:cNvPr id="118" name="PlaceHolder 2"/>
          <p:cNvSpPr>
            <a:spLocks noGrp="1"/>
          </p:cNvSpPr>
          <p:nvPr>
            <p:ph type="body"/>
          </p:nvPr>
        </p:nvSpPr>
        <p:spPr>
          <a:xfrm>
            <a:off x="720000" y="4680000"/>
            <a:ext cx="6120000" cy="50400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US" sz="2000" spc="-1" strike="noStrike">
                <a:latin typeface="Arial"/>
              </a:rPr>
              <a:t>As you all know, there’s a saying that “data is the new oil”, and it’s clear that data is the new battlespace as well.</a:t>
            </a:r>
            <a:endParaRPr b="0" lang="en-US" sz="2000" spc="-1" strike="noStrike">
              <a:latin typeface="Arial"/>
            </a:endParaRPr>
          </a:p>
          <a:p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That’s why DIA has invested heavily in data science over the last few years.</a:t>
            </a: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sldImg"/>
          </p:nvPr>
        </p:nvSpPr>
        <p:spPr>
          <a:xfrm>
            <a:off x="720000" y="900000"/>
            <a:ext cx="6120000" cy="3441600"/>
          </a:xfrm>
          <a:prstGeom prst="rect">
            <a:avLst/>
          </a:prstGeom>
        </p:spPr>
      </p:sp>
      <p:sp>
        <p:nvSpPr>
          <p:cNvPr id="120" name="PlaceHolder 2"/>
          <p:cNvSpPr>
            <a:spLocks noGrp="1"/>
          </p:cNvSpPr>
          <p:nvPr>
            <p:ph type="body"/>
          </p:nvPr>
        </p:nvSpPr>
        <p:spPr>
          <a:xfrm>
            <a:off x="720000" y="4680000"/>
            <a:ext cx="6120000" cy="50400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Cyber Meteorology is about understanding and operationalizing the Data Water Cycle.</a:t>
            </a:r>
            <a:endParaRPr b="0" lang="en-US" sz="2000" spc="-1" strike="noStrike">
              <a:latin typeface="Arial"/>
            </a:endParaRPr>
          </a:p>
          <a:p>
            <a:pPr marL="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Inflows = how data gets to the Cloud (data streams, evaporation, etc.)</a:t>
            </a:r>
            <a:endParaRPr b="0" lang="en-US" sz="2000" spc="-1" strike="noStrike">
              <a:latin typeface="Arial"/>
            </a:endParaRPr>
          </a:p>
          <a:p>
            <a:pPr marL="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Outflows = how data gets out of the Cloud (precipitation, etc.)</a:t>
            </a:r>
            <a:endParaRPr b="0" lang="en-US" sz="2000" spc="-1" strike="noStrike">
              <a:latin typeface="Arial"/>
            </a:endParaRPr>
          </a:p>
          <a:p>
            <a:pPr marL="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Data flow analysis = what is the data’s position, heading, and velocity?</a:t>
            </a:r>
            <a:endParaRPr b="0" lang="en-US" sz="2000" spc="-1" strike="noStrike">
              <a:latin typeface="Arial"/>
            </a:endParaRPr>
          </a:p>
          <a:p>
            <a:pPr marL="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Data temperature measurement, i.e. relevance and pertinence</a:t>
            </a: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sldImg"/>
          </p:nvPr>
        </p:nvSpPr>
        <p:spPr>
          <a:xfrm>
            <a:off x="720000" y="900000"/>
            <a:ext cx="6120000" cy="3441600"/>
          </a:xfrm>
          <a:prstGeom prst="rect">
            <a:avLst/>
          </a:prstGeom>
        </p:spPr>
      </p:sp>
      <p:sp>
        <p:nvSpPr>
          <p:cNvPr id="122" name="PlaceHolder 2"/>
          <p:cNvSpPr>
            <a:spLocks noGrp="1"/>
          </p:cNvSpPr>
          <p:nvPr>
            <p:ph type="body"/>
          </p:nvPr>
        </p:nvSpPr>
        <p:spPr>
          <a:xfrm>
            <a:off x="720000" y="4680000"/>
            <a:ext cx="6120000" cy="50400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US" sz="2000" spc="-1" strike="noStrike">
                <a:latin typeface="Arial"/>
              </a:rPr>
              <a:t>How does data get to the cloud? Data streams, of course!</a:t>
            </a:r>
            <a:endParaRPr b="0" lang="en-US" sz="2000" spc="-1" strike="noStrike">
              <a:latin typeface="Arial"/>
            </a:endParaRPr>
          </a:p>
          <a:p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The reason we have multiple Clouds will become clear in a few slides.</a:t>
            </a: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sldImg"/>
          </p:nvPr>
        </p:nvSpPr>
        <p:spPr>
          <a:xfrm>
            <a:off x="720000" y="900000"/>
            <a:ext cx="6120000" cy="3441600"/>
          </a:xfrm>
          <a:prstGeom prst="rect">
            <a:avLst/>
          </a:prstGeom>
        </p:spPr>
      </p:sp>
      <p:sp>
        <p:nvSpPr>
          <p:cNvPr id="124" name="PlaceHolder 2"/>
          <p:cNvSpPr>
            <a:spLocks noGrp="1"/>
          </p:cNvSpPr>
          <p:nvPr>
            <p:ph type="body"/>
          </p:nvPr>
        </p:nvSpPr>
        <p:spPr>
          <a:xfrm>
            <a:off x="720000" y="4680000"/>
            <a:ext cx="6120000" cy="50400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US" sz="2000" spc="-1" strike="noStrike">
                <a:latin typeface="Arial"/>
              </a:rPr>
              <a:t>We Minnesotans know a thing or two about lakes!</a:t>
            </a:r>
            <a:endParaRPr b="0" lang="en-US" sz="2000" spc="-1" strike="noStrike">
              <a:latin typeface="Arial"/>
            </a:endParaRPr>
          </a:p>
          <a:p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But it’s not all happy-go-lucky in Cloud land...</a:t>
            </a: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sldImg"/>
          </p:nvPr>
        </p:nvSpPr>
        <p:spPr>
          <a:xfrm>
            <a:off x="720000" y="900000"/>
            <a:ext cx="6120000" cy="3441600"/>
          </a:xfrm>
          <a:prstGeom prst="rect">
            <a:avLst/>
          </a:prstGeom>
        </p:spPr>
      </p:sp>
      <p:sp>
        <p:nvSpPr>
          <p:cNvPr id="126" name="PlaceHolder 2"/>
          <p:cNvSpPr>
            <a:spLocks noGrp="1"/>
          </p:cNvSpPr>
          <p:nvPr>
            <p:ph type="body"/>
          </p:nvPr>
        </p:nvSpPr>
        <p:spPr>
          <a:xfrm>
            <a:off x="720000" y="4680000"/>
            <a:ext cx="6120000" cy="50400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US" sz="2000" spc="-1" strike="noStrike">
                <a:latin typeface="Arial"/>
              </a:rPr>
              <a:t>The key threat our digital transformation is facing today is what we’ve come to call “data precipitation”, the causing of data to leave the Cloud. </a:t>
            </a:r>
            <a:endParaRPr b="0" lang="en-US" sz="2000" spc="-1" strike="noStrike">
              <a:latin typeface="Arial"/>
            </a:endParaRPr>
          </a:p>
          <a:p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Another emerging cyber weather threat is “solar wind” attacks</a:t>
            </a: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sldImg"/>
          </p:nvPr>
        </p:nvSpPr>
        <p:spPr>
          <a:xfrm>
            <a:off x="720000" y="900000"/>
            <a:ext cx="6120000" cy="3441600"/>
          </a:xfrm>
          <a:prstGeom prst="rect">
            <a:avLst/>
          </a:prstGeom>
        </p:spPr>
      </p:sp>
      <p:sp>
        <p:nvSpPr>
          <p:cNvPr id="128" name="PlaceHolder 2"/>
          <p:cNvSpPr>
            <a:spLocks noGrp="1"/>
          </p:cNvSpPr>
          <p:nvPr>
            <p:ph type="body"/>
          </p:nvPr>
        </p:nvSpPr>
        <p:spPr>
          <a:xfrm>
            <a:off x="720000" y="4680000"/>
            <a:ext cx="6120000" cy="50400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US" sz="2000" spc="-1" strike="noStrike">
                <a:latin typeface="Arial"/>
              </a:rPr>
              <a:t>Like firewalls, but for the Cloud, where digital fire is not pertinent</a:t>
            </a:r>
            <a:endParaRPr b="0" lang="en-US" sz="20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504000" y="216000"/>
            <a:ext cx="7020000" cy="936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357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504000" y="1368000"/>
            <a:ext cx="907200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600" spc="-1" strike="noStrike"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504000" y="3085560"/>
            <a:ext cx="907200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6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504000" y="216000"/>
            <a:ext cx="7020000" cy="936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357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504000" y="13680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600" spc="-1" strike="noStrike"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5152680" y="13680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600" spc="-1" strike="noStrike">
              <a:latin typeface="Arial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 type="body"/>
          </p:nvPr>
        </p:nvSpPr>
        <p:spPr>
          <a:xfrm>
            <a:off x="504000" y="308556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600" spc="-1" strike="noStrike">
              <a:latin typeface="Arial"/>
            </a:endParaRPr>
          </a:p>
        </p:txBody>
      </p:sp>
      <p:sp>
        <p:nvSpPr>
          <p:cNvPr id="34" name="PlaceHolder 5"/>
          <p:cNvSpPr>
            <a:spLocks noGrp="1"/>
          </p:cNvSpPr>
          <p:nvPr>
            <p:ph type="body"/>
          </p:nvPr>
        </p:nvSpPr>
        <p:spPr>
          <a:xfrm>
            <a:off x="5152680" y="308556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6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504000" y="216000"/>
            <a:ext cx="7020000" cy="936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357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504000" y="1368000"/>
            <a:ext cx="29210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600" spc="-1" strike="noStrike">
              <a:latin typeface="Arial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3571560" y="1368000"/>
            <a:ext cx="29210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600" spc="-1" strike="noStrike">
              <a:latin typeface="Arial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 type="body"/>
          </p:nvPr>
        </p:nvSpPr>
        <p:spPr>
          <a:xfrm>
            <a:off x="6639120" y="1368000"/>
            <a:ext cx="29210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600" spc="-1" strike="noStrike">
              <a:latin typeface="Arial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 type="body"/>
          </p:nvPr>
        </p:nvSpPr>
        <p:spPr>
          <a:xfrm>
            <a:off x="504000" y="3085560"/>
            <a:ext cx="29210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600" spc="-1" strike="noStrike">
              <a:latin typeface="Arial"/>
            </a:endParaRPr>
          </a:p>
        </p:txBody>
      </p:sp>
      <p:sp>
        <p:nvSpPr>
          <p:cNvPr id="40" name="PlaceHolder 6"/>
          <p:cNvSpPr>
            <a:spLocks noGrp="1"/>
          </p:cNvSpPr>
          <p:nvPr>
            <p:ph type="body"/>
          </p:nvPr>
        </p:nvSpPr>
        <p:spPr>
          <a:xfrm>
            <a:off x="3571560" y="3085560"/>
            <a:ext cx="29210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600" spc="-1" strike="noStrike">
              <a:latin typeface="Arial"/>
            </a:endParaRPr>
          </a:p>
        </p:txBody>
      </p:sp>
      <p:sp>
        <p:nvSpPr>
          <p:cNvPr id="41" name="PlaceHolder 7"/>
          <p:cNvSpPr>
            <a:spLocks noGrp="1"/>
          </p:cNvSpPr>
          <p:nvPr>
            <p:ph type="body"/>
          </p:nvPr>
        </p:nvSpPr>
        <p:spPr>
          <a:xfrm>
            <a:off x="6639120" y="3085560"/>
            <a:ext cx="29210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6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504000" y="216000"/>
            <a:ext cx="7020000" cy="936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357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subTitle"/>
          </p:nvPr>
        </p:nvSpPr>
        <p:spPr>
          <a:xfrm>
            <a:off x="504000" y="1368000"/>
            <a:ext cx="9072000" cy="3288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504000" y="216000"/>
            <a:ext cx="7020000" cy="936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357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504000" y="1368000"/>
            <a:ext cx="907200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6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504000" y="216000"/>
            <a:ext cx="7020000" cy="936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357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504000" y="1368000"/>
            <a:ext cx="442692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600" spc="-1" strike="noStrike">
              <a:latin typeface="Arial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 type="body"/>
          </p:nvPr>
        </p:nvSpPr>
        <p:spPr>
          <a:xfrm>
            <a:off x="5152680" y="1368000"/>
            <a:ext cx="442692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6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504000" y="216000"/>
            <a:ext cx="7020000" cy="936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357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subTitle"/>
          </p:nvPr>
        </p:nvSpPr>
        <p:spPr>
          <a:xfrm>
            <a:off x="504000" y="216000"/>
            <a:ext cx="7020000" cy="4340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504000" y="216000"/>
            <a:ext cx="7020000" cy="936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357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504000" y="13680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6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5152680" y="1368000"/>
            <a:ext cx="442692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6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504000" y="308556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6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504000" y="216000"/>
            <a:ext cx="7020000" cy="936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357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504000" y="1368000"/>
            <a:ext cx="442692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6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5152680" y="13680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6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5152680" y="308556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6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504000" y="216000"/>
            <a:ext cx="7020000" cy="936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357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504000" y="13680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6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5152680" y="13680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600" spc="-1" strike="noStrike">
              <a:latin typeface="Arial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 type="body"/>
          </p:nvPr>
        </p:nvSpPr>
        <p:spPr>
          <a:xfrm>
            <a:off x="504000" y="3085560"/>
            <a:ext cx="907200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6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" descr=""/>
          <p:cNvPicPr/>
          <p:nvPr/>
        </p:nvPicPr>
        <p:blipFill>
          <a:blip r:embed="rId2"/>
          <a:stretch/>
        </p:blipFill>
        <p:spPr>
          <a:xfrm>
            <a:off x="-58320" y="81000"/>
            <a:ext cx="7794360" cy="1205640"/>
          </a:xfrm>
          <a:prstGeom prst="rect">
            <a:avLst/>
          </a:prstGeom>
          <a:ln>
            <a:noFill/>
          </a:ln>
        </p:spPr>
      </p:pic>
      <p:sp>
        <p:nvSpPr>
          <p:cNvPr id="1" name="PlaceHolder 1"/>
          <p:cNvSpPr>
            <a:spLocks noGrp="1"/>
          </p:cNvSpPr>
          <p:nvPr>
            <p:ph type="title"/>
          </p:nvPr>
        </p:nvSpPr>
        <p:spPr>
          <a:xfrm>
            <a:off x="504000" y="216000"/>
            <a:ext cx="7020000" cy="936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US" sz="3570" spc="-1" strike="noStrike">
                <a:solidFill>
                  <a:srgbClr val="ffffff"/>
                </a:solidFill>
                <a:latin typeface="Arial"/>
              </a:rPr>
              <a:t>Click to edit the title text format</a:t>
            </a:r>
            <a:endParaRPr b="0" lang="en-US" sz="357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" name="PlaceHolder 2"/>
          <p:cNvSpPr>
            <a:spLocks noGrp="1"/>
          </p:cNvSpPr>
          <p:nvPr>
            <p:ph type="body"/>
          </p:nvPr>
        </p:nvSpPr>
        <p:spPr>
          <a:xfrm>
            <a:off x="504000" y="1368000"/>
            <a:ext cx="907200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Aft>
                <a:spcPts val="1148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-1" strike="noStrike">
                <a:latin typeface="Arial"/>
              </a:rPr>
              <a:t>Click to edit the outline text format</a:t>
            </a:r>
            <a:endParaRPr b="0" lang="en-US" sz="2600" spc="-1" strike="noStrike">
              <a:latin typeface="Arial"/>
            </a:endParaRPr>
          </a:p>
          <a:p>
            <a:pPr lvl="1" marL="864000" indent="-324000">
              <a:spcAft>
                <a:spcPts val="918"/>
              </a:spcAft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280" spc="-1" strike="noStrike">
                <a:latin typeface="Arial"/>
              </a:rPr>
              <a:t>Second Outline Level</a:t>
            </a:r>
            <a:endParaRPr b="0" lang="en-US" sz="2280" spc="-1" strike="noStrike">
              <a:latin typeface="Arial"/>
            </a:endParaRPr>
          </a:p>
          <a:p>
            <a:pPr lvl="2" marL="1296000" indent="-288000">
              <a:spcAft>
                <a:spcPts val="689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950" spc="-1" strike="noStrike">
                <a:latin typeface="Arial"/>
              </a:rPr>
              <a:t>Third Outline Level</a:t>
            </a:r>
            <a:endParaRPr b="0" lang="en-US" sz="1950" spc="-1" strike="noStrike">
              <a:latin typeface="Arial"/>
            </a:endParaRPr>
          </a:p>
          <a:p>
            <a:pPr lvl="3" marL="1728000" indent="-216000">
              <a:spcAft>
                <a:spcPts val="459"/>
              </a:spcAft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629" spc="-1" strike="noStrike">
                <a:latin typeface="Arial"/>
              </a:rPr>
              <a:t>Fourth Outline Level</a:t>
            </a:r>
            <a:endParaRPr b="0" lang="en-US" sz="1629" spc="-1" strike="noStrike">
              <a:latin typeface="Arial"/>
            </a:endParaRPr>
          </a:p>
          <a:p>
            <a:pPr lvl="4" marL="2160000" indent="-216000">
              <a:spcAft>
                <a:spcPts val="23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29" spc="-1" strike="noStrike">
                <a:latin typeface="Arial"/>
              </a:rPr>
              <a:t>Fifth Outline Level</a:t>
            </a:r>
            <a:endParaRPr b="0" lang="en-US" sz="1629" spc="-1" strike="noStrike">
              <a:latin typeface="Arial"/>
            </a:endParaRPr>
          </a:p>
          <a:p>
            <a:pPr lvl="5" marL="2592000" indent="-216000">
              <a:spcAft>
                <a:spcPts val="23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29" spc="-1" strike="noStrike">
                <a:latin typeface="Arial"/>
              </a:rPr>
              <a:t>Sixth Outline Level</a:t>
            </a:r>
            <a:endParaRPr b="0" lang="en-US" sz="1629" spc="-1" strike="noStrike">
              <a:latin typeface="Arial"/>
            </a:endParaRPr>
          </a:p>
          <a:p>
            <a:pPr lvl="6" marL="3024000" indent="-216000">
              <a:spcAft>
                <a:spcPts val="23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29" spc="-1" strike="noStrike">
                <a:latin typeface="Arial"/>
              </a:rPr>
              <a:t>Seventh Outline Level</a:t>
            </a:r>
            <a:endParaRPr b="0" lang="en-US" sz="1629" spc="-1" strike="noStrike">
              <a:latin typeface="Arial"/>
            </a:endParaRPr>
          </a:p>
        </p:txBody>
      </p:sp>
      <p:sp>
        <p:nvSpPr>
          <p:cNvPr id="3" name="PlaceHolder 3"/>
          <p:cNvSpPr>
            <a:spLocks noGrp="1"/>
          </p:cNvSpPr>
          <p:nvPr>
            <p:ph type="dt"/>
          </p:nvPr>
        </p:nvSpPr>
        <p:spPr>
          <a:xfrm>
            <a:off x="504000" y="5164920"/>
            <a:ext cx="2348280" cy="3906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US" sz="1400" spc="-1" strike="noStrike">
                <a:latin typeface="Arial"/>
              </a:rPr>
              <a:t>&lt;date/time&gt;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4" name="PlaceHolder 4"/>
          <p:cNvSpPr>
            <a:spLocks noGrp="1"/>
          </p:cNvSpPr>
          <p:nvPr>
            <p:ph type="ftr"/>
          </p:nvPr>
        </p:nvSpPr>
        <p:spPr>
          <a:xfrm>
            <a:off x="3447000" y="5164920"/>
            <a:ext cx="3195000" cy="3906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ctr"/>
            <a:r>
              <a:rPr b="0" lang="en-US" sz="1400" spc="-1" strike="noStrike">
                <a:latin typeface="Arial"/>
              </a:rPr>
              <a:t>&lt;footer&gt;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5" name="PlaceHolder 5"/>
          <p:cNvSpPr>
            <a:spLocks noGrp="1"/>
          </p:cNvSpPr>
          <p:nvPr>
            <p:ph type="sldNum"/>
          </p:nvPr>
        </p:nvSpPr>
        <p:spPr>
          <a:xfrm>
            <a:off x="7227000" y="5164920"/>
            <a:ext cx="2348280" cy="3906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fld id="{C1DB6BEA-E36C-4E59-9907-11118B710A16}" type="slidenum">
              <a:rPr b="0" lang="en-US" sz="1400" spc="-1" strike="noStrike">
                <a:latin typeface="Arial"/>
              </a:rPr>
              <a:t>&lt;number&gt;</a:t>
            </a:fld>
            <a:endParaRPr b="0" lang="en-US" sz="14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png"/><Relationship Id="rId3" Type="http://schemas.openxmlformats.org/officeDocument/2006/relationships/slideLayout" Target="../slideLayouts/slideLayout3.xml"/><Relationship Id="rId4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png"/><Relationship Id="rId3" Type="http://schemas.openxmlformats.org/officeDocument/2006/relationships/slideLayout" Target="../slideLayouts/slideLayout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0.jpeg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slideLayout" Target="../slideLayouts/slideLayout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slideLayout" Target="../slideLayouts/slideLayout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png"/><Relationship Id="rId3" Type="http://schemas.openxmlformats.org/officeDocument/2006/relationships/slideLayout" Target="../slideLayouts/slideLayout3.xml"/><Relationship Id="rId4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5.png"/><Relationship Id="rId3" Type="http://schemas.openxmlformats.org/officeDocument/2006/relationships/slideLayout" Target="../slideLayouts/slideLayout3.xml"/><Relationship Id="rId4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" descr=""/>
          <p:cNvPicPr/>
          <p:nvPr/>
        </p:nvPicPr>
        <p:blipFill>
          <a:blip r:embed="rId1"/>
          <a:stretch/>
        </p:blipFill>
        <p:spPr>
          <a:xfrm>
            <a:off x="1097280" y="1463040"/>
            <a:ext cx="7884360" cy="3759120"/>
          </a:xfrm>
          <a:prstGeom prst="rect">
            <a:avLst/>
          </a:prstGeom>
          <a:ln>
            <a:noFill/>
          </a:ln>
        </p:spPr>
      </p:pic>
      <p:sp>
        <p:nvSpPr>
          <p:cNvPr id="49" name="TextShape 1"/>
          <p:cNvSpPr txBox="1"/>
          <p:nvPr/>
        </p:nvSpPr>
        <p:spPr>
          <a:xfrm>
            <a:off x="504000" y="177840"/>
            <a:ext cx="7020000" cy="10126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1" lang="en-US" sz="3570" spc="-1" strike="noStrike">
                <a:solidFill>
                  <a:srgbClr val="ffffff"/>
                </a:solidFill>
                <a:latin typeface="Arial"/>
              </a:rPr>
              <a:t>Cyber Meteorology </a:t>
            </a:r>
            <a:br/>
            <a:r>
              <a:rPr b="1" lang="en-US" sz="3570" spc="-1" strike="noStrike">
                <a:solidFill>
                  <a:srgbClr val="ffffff"/>
                </a:solidFill>
                <a:latin typeface="Arial"/>
              </a:rPr>
              <a:t>Cloud to Lake and back again...</a:t>
            </a:r>
            <a:endParaRPr b="0" lang="en-US" sz="357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50" name="" descr=""/>
          <p:cNvPicPr/>
          <p:nvPr/>
        </p:nvPicPr>
        <p:blipFill>
          <a:blip r:embed="rId2"/>
          <a:stretch/>
        </p:blipFill>
        <p:spPr>
          <a:xfrm>
            <a:off x="8686800" y="22680"/>
            <a:ext cx="1348920" cy="1348920"/>
          </a:xfrm>
          <a:prstGeom prst="rect">
            <a:avLst/>
          </a:prstGeom>
          <a:ln>
            <a:noFill/>
          </a:ln>
        </p:spPr>
      </p:pic>
      <p:sp>
        <p:nvSpPr>
          <p:cNvPr id="51" name="TextShape 2"/>
          <p:cNvSpPr txBox="1"/>
          <p:nvPr/>
        </p:nvSpPr>
        <p:spPr>
          <a:xfrm>
            <a:off x="3383280" y="5323680"/>
            <a:ext cx="329184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1" lang="en-US" sz="1800" spc="-1" strike="noStrike">
                <a:solidFill>
                  <a:srgbClr val="00a933"/>
                </a:solidFill>
                <a:latin typeface="Arial"/>
              </a:rPr>
              <a:t>UNCLASSIFIED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2" name="TextShape 3"/>
          <p:cNvSpPr txBox="1"/>
          <p:nvPr/>
        </p:nvSpPr>
        <p:spPr>
          <a:xfrm>
            <a:off x="1645920" y="2450520"/>
            <a:ext cx="6675120" cy="1664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>
            <a:noAutofit/>
          </a:bodyPr>
          <a:p>
            <a:pPr algn="ctr"/>
            <a:r>
              <a:rPr b="1" lang="en-US" sz="2800" spc="-1" strike="noStrike">
                <a:solidFill>
                  <a:srgbClr val="ffffff"/>
                </a:solidFill>
                <a:latin typeface="Times New Roman"/>
              </a:rPr>
              <a:t>Defense Intelligence Agency</a:t>
            </a:r>
            <a:endParaRPr b="0" lang="en-US" sz="2800" spc="-1" strike="noStrike">
              <a:latin typeface="Arial"/>
            </a:endParaRPr>
          </a:p>
          <a:p>
            <a:pPr algn="ctr"/>
            <a:r>
              <a:rPr b="1" lang="en-US" sz="2800" spc="-1" strike="noStrike">
                <a:solidFill>
                  <a:srgbClr val="ffffff"/>
                </a:solidFill>
                <a:latin typeface="Times New Roman"/>
              </a:rPr>
              <a:t>Directorate for Science &amp; Technology</a:t>
            </a:r>
            <a:endParaRPr b="0" lang="en-US" sz="2800" spc="-1" strike="noStrike">
              <a:latin typeface="Arial"/>
            </a:endParaRPr>
          </a:p>
          <a:p>
            <a:pPr algn="ctr"/>
            <a:r>
              <a:rPr b="1" lang="en-US" sz="2800" spc="-1" strike="noStrike">
                <a:solidFill>
                  <a:srgbClr val="ffffff"/>
                </a:solidFill>
                <a:latin typeface="Times New Roman"/>
              </a:rPr>
              <a:t>Special Briefing 04/01/21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>
        <p:randomBar dir="vert"/>
      </p:transition>
    </mc:Choice>
    <mc:Fallback>
      <p:transition spd="slow">
        <p:randomBar dir="vert"/>
      </p:transition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" descr=""/>
          <p:cNvPicPr/>
          <p:nvPr/>
        </p:nvPicPr>
        <p:blipFill>
          <a:blip r:embed="rId1"/>
          <a:stretch/>
        </p:blipFill>
        <p:spPr>
          <a:xfrm>
            <a:off x="5973480" y="3383280"/>
            <a:ext cx="4359240" cy="2277000"/>
          </a:xfrm>
          <a:prstGeom prst="rect">
            <a:avLst/>
          </a:prstGeom>
          <a:ln>
            <a:noFill/>
          </a:ln>
        </p:spPr>
      </p:pic>
      <p:sp>
        <p:nvSpPr>
          <p:cNvPr id="97" name="TextShape 1"/>
          <p:cNvSpPr txBox="1"/>
          <p:nvPr/>
        </p:nvSpPr>
        <p:spPr>
          <a:xfrm>
            <a:off x="504000" y="216000"/>
            <a:ext cx="7020000" cy="936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r>
              <a:rPr b="1" lang="en-US" sz="3570" spc="-1" strike="noStrike">
                <a:solidFill>
                  <a:srgbClr val="ffffff"/>
                </a:solidFill>
                <a:latin typeface="Arial"/>
              </a:rPr>
              <a:t>Cyber Cloud Seeding</a:t>
            </a:r>
            <a:endParaRPr b="0" lang="en-US" sz="357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98" name="TextShape 2"/>
          <p:cNvSpPr txBox="1"/>
          <p:nvPr/>
        </p:nvSpPr>
        <p:spPr>
          <a:xfrm>
            <a:off x="504000" y="1368000"/>
            <a:ext cx="9371520" cy="32882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63000"/>
          </a:bodyPr>
          <a:p>
            <a:pPr marL="432000" indent="-324000">
              <a:spcAft>
                <a:spcPts val="1148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600" spc="-1" strike="noStrike">
                <a:latin typeface="Times New Roman"/>
              </a:rPr>
              <a:t>Causing data precipitation events in an offensive capacity</a:t>
            </a:r>
            <a:endParaRPr b="0" lang="en-US" sz="2600" spc="-1" strike="noStrike">
              <a:latin typeface="Arial"/>
            </a:endParaRPr>
          </a:p>
          <a:p>
            <a:pPr marL="432000" indent="-324000">
              <a:spcAft>
                <a:spcPts val="1148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600" spc="-1" strike="noStrike">
                <a:latin typeface="Times New Roman"/>
              </a:rPr>
              <a:t>SECDEF is strategically committed to achieving force parity with our adversaries’ cloud seeding capabilities for deterrence</a:t>
            </a:r>
            <a:endParaRPr b="0" lang="en-US" sz="2600" spc="-1" strike="noStrike">
              <a:latin typeface="Arial"/>
            </a:endParaRPr>
          </a:p>
          <a:p>
            <a:pPr lvl="1" marL="864000" indent="-324000">
              <a:spcAft>
                <a:spcPts val="918"/>
              </a:spcAft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1" lang="en-US" sz="2280" spc="-1" strike="noStrike">
                <a:latin typeface="Times New Roman"/>
              </a:rPr>
              <a:t>See also Data Solvent Operations (DSO) group at CIA</a:t>
            </a:r>
            <a:endParaRPr b="0" lang="en-US" sz="2280" spc="-1" strike="noStrike">
              <a:latin typeface="Arial"/>
            </a:endParaRPr>
          </a:p>
          <a:p>
            <a:pPr marL="432000" indent="-324000">
              <a:spcAft>
                <a:spcPts val="1148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600" spc="-1" strike="noStrike">
                <a:latin typeface="Times New Roman"/>
              </a:rPr>
              <a:t>What about threat attribution and cyber rangefinding (“hack back”)?</a:t>
            </a:r>
            <a:endParaRPr b="0" lang="en-US" sz="2600" spc="-1" strike="noStrike">
              <a:latin typeface="Arial"/>
            </a:endParaRPr>
          </a:p>
          <a:p>
            <a:pPr lvl="1" marL="864000" indent="-324000">
              <a:spcAft>
                <a:spcPts val="918"/>
              </a:spcAft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1" lang="en-US" sz="2280" spc="-1" strike="noStrike">
                <a:latin typeface="Times New Roman"/>
              </a:rPr>
              <a:t>We are seeking partnerships with NGA</a:t>
            </a:r>
            <a:br/>
            <a:r>
              <a:rPr b="1" lang="en-US" sz="2280" spc="-1" strike="noStrike">
                <a:latin typeface="Times New Roman"/>
              </a:rPr>
              <a:t>and NOAA to provide GEOINT of</a:t>
            </a:r>
            <a:br/>
            <a:r>
              <a:rPr b="1" lang="en-US" sz="2280" spc="-1" strike="noStrike">
                <a:latin typeface="Times New Roman"/>
              </a:rPr>
              <a:t>hostile Cloud locations</a:t>
            </a:r>
            <a:endParaRPr b="0" lang="en-US" sz="2280" spc="-1" strike="noStrike">
              <a:latin typeface="Arial"/>
            </a:endParaRPr>
          </a:p>
          <a:p>
            <a:pPr lvl="1" marL="864000" indent="-324000">
              <a:spcAft>
                <a:spcPts val="918"/>
              </a:spcAft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1" lang="en-US" sz="2280" spc="-1" strike="noStrike">
                <a:latin typeface="Times New Roman"/>
              </a:rPr>
              <a:t>Internal trial underway with DIA’s</a:t>
            </a:r>
            <a:br/>
            <a:r>
              <a:rPr b="1" lang="en-US" sz="2280" spc="-1" strike="noStrike">
                <a:latin typeface="Times New Roman"/>
              </a:rPr>
              <a:t>Project STAR GATE</a:t>
            </a:r>
            <a:endParaRPr b="0" lang="en-US" sz="2280" spc="-1" strike="noStrike">
              <a:latin typeface="Arial"/>
            </a:endParaRPr>
          </a:p>
        </p:txBody>
      </p:sp>
      <p:sp>
        <p:nvSpPr>
          <p:cNvPr id="99" name="TextShape 3"/>
          <p:cNvSpPr txBox="1"/>
          <p:nvPr/>
        </p:nvSpPr>
        <p:spPr>
          <a:xfrm>
            <a:off x="3383280" y="5323680"/>
            <a:ext cx="329184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1" lang="en-US" sz="1800" spc="-1" strike="noStrike">
                <a:solidFill>
                  <a:srgbClr val="00a933"/>
                </a:solidFill>
                <a:latin typeface="Arial"/>
              </a:rPr>
              <a:t>UNCLASSIFIED?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00" name="" descr=""/>
          <p:cNvPicPr/>
          <p:nvPr/>
        </p:nvPicPr>
        <p:blipFill>
          <a:blip r:embed="rId2"/>
          <a:stretch/>
        </p:blipFill>
        <p:spPr>
          <a:xfrm>
            <a:off x="8687160" y="23040"/>
            <a:ext cx="1348920" cy="13489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>
        <p14:glitter dir="l" pattern="hexagon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CustomShape 1"/>
          <p:cNvSpPr/>
          <p:nvPr/>
        </p:nvSpPr>
        <p:spPr>
          <a:xfrm>
            <a:off x="91440" y="3931920"/>
            <a:ext cx="2926080" cy="1737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930" y="7160"/>
                </a:moveTo>
                <a:cubicBezTo>
                  <a:pt x="1530" y="4490"/>
                  <a:pt x="3400" y="1970"/>
                  <a:pt x="5270" y="1970"/>
                </a:cubicBezTo>
                <a:cubicBezTo>
                  <a:pt x="5860" y="1950"/>
                  <a:pt x="6470" y="2210"/>
                  <a:pt x="6970" y="2600"/>
                </a:cubicBezTo>
                <a:cubicBezTo>
                  <a:pt x="7450" y="1390"/>
                  <a:pt x="8340" y="650"/>
                  <a:pt x="9340" y="650"/>
                </a:cubicBezTo>
                <a:cubicBezTo>
                  <a:pt x="10004" y="690"/>
                  <a:pt x="10710" y="1050"/>
                  <a:pt x="11210" y="1700"/>
                </a:cubicBezTo>
                <a:cubicBezTo>
                  <a:pt x="11570" y="630"/>
                  <a:pt x="12330" y="0"/>
                  <a:pt x="13150" y="0"/>
                </a:cubicBezTo>
                <a:cubicBezTo>
                  <a:pt x="13840" y="0"/>
                  <a:pt x="14470" y="460"/>
                  <a:pt x="14870" y="1160"/>
                </a:cubicBezTo>
                <a:cubicBezTo>
                  <a:pt x="15330" y="440"/>
                  <a:pt x="16020" y="0"/>
                  <a:pt x="16740" y="0"/>
                </a:cubicBezTo>
                <a:cubicBezTo>
                  <a:pt x="17910" y="0"/>
                  <a:pt x="18900" y="1130"/>
                  <a:pt x="19110" y="2710"/>
                </a:cubicBezTo>
                <a:cubicBezTo>
                  <a:pt x="20240" y="3150"/>
                  <a:pt x="21060" y="4580"/>
                  <a:pt x="21060" y="6220"/>
                </a:cubicBezTo>
                <a:cubicBezTo>
                  <a:pt x="21060" y="6720"/>
                  <a:pt x="21000" y="7200"/>
                  <a:pt x="20830" y="7660"/>
                </a:cubicBezTo>
                <a:cubicBezTo>
                  <a:pt x="21310" y="8460"/>
                  <a:pt x="21600" y="9450"/>
                  <a:pt x="21600" y="10460"/>
                </a:cubicBezTo>
                <a:cubicBezTo>
                  <a:pt x="21600" y="12750"/>
                  <a:pt x="20310" y="14680"/>
                  <a:pt x="18650" y="15010"/>
                </a:cubicBezTo>
                <a:cubicBezTo>
                  <a:pt x="18650" y="17200"/>
                  <a:pt x="17370" y="18920"/>
                  <a:pt x="15770" y="18920"/>
                </a:cubicBezTo>
                <a:cubicBezTo>
                  <a:pt x="15220" y="18920"/>
                  <a:pt x="14700" y="18710"/>
                  <a:pt x="14240" y="18310"/>
                </a:cubicBezTo>
                <a:cubicBezTo>
                  <a:pt x="13820" y="20240"/>
                  <a:pt x="12490" y="21600"/>
                  <a:pt x="11000" y="21600"/>
                </a:cubicBezTo>
                <a:cubicBezTo>
                  <a:pt x="9890" y="21600"/>
                  <a:pt x="8840" y="20790"/>
                  <a:pt x="8210" y="19510"/>
                </a:cubicBezTo>
                <a:cubicBezTo>
                  <a:pt x="7620" y="20000"/>
                  <a:pt x="7930" y="20290"/>
                  <a:pt x="6240" y="20290"/>
                </a:cubicBezTo>
                <a:cubicBezTo>
                  <a:pt x="4850" y="20290"/>
                  <a:pt x="3570" y="19280"/>
                  <a:pt x="2900" y="17640"/>
                </a:cubicBezTo>
                <a:cubicBezTo>
                  <a:pt x="1300" y="17600"/>
                  <a:pt x="480" y="16300"/>
                  <a:pt x="480" y="14660"/>
                </a:cubicBezTo>
                <a:cubicBezTo>
                  <a:pt x="480" y="13900"/>
                  <a:pt x="690" y="13210"/>
                  <a:pt x="1070" y="12640"/>
                </a:cubicBezTo>
                <a:cubicBezTo>
                  <a:pt x="380" y="12160"/>
                  <a:pt x="0" y="11210"/>
                  <a:pt x="0" y="10120"/>
                </a:cubicBezTo>
                <a:cubicBezTo>
                  <a:pt x="0" y="8590"/>
                  <a:pt x="840" y="7330"/>
                  <a:pt x="1930" y="7160"/>
                </a:cubicBezTo>
                <a:close/>
                <a:moveTo>
                  <a:pt x="1930" y="7160"/>
                </a:moveTo>
                <a:cubicBezTo>
                  <a:pt x="1950" y="7410"/>
                  <a:pt x="2040" y="7690"/>
                  <a:pt x="2090" y="7920"/>
                </a:cubicBezTo>
                <a:moveTo>
                  <a:pt x="6970" y="2600"/>
                </a:moveTo>
                <a:cubicBezTo>
                  <a:pt x="7200" y="2790"/>
                  <a:pt x="7480" y="3050"/>
                  <a:pt x="7670" y="3310"/>
                </a:cubicBezTo>
                <a:moveTo>
                  <a:pt x="11210" y="1700"/>
                </a:moveTo>
                <a:cubicBezTo>
                  <a:pt x="11130" y="1910"/>
                  <a:pt x="11080" y="2160"/>
                  <a:pt x="11030" y="2400"/>
                </a:cubicBezTo>
                <a:moveTo>
                  <a:pt x="14870" y="1160"/>
                </a:moveTo>
                <a:cubicBezTo>
                  <a:pt x="14720" y="1400"/>
                  <a:pt x="14640" y="1720"/>
                  <a:pt x="14540" y="2010"/>
                </a:cubicBezTo>
                <a:moveTo>
                  <a:pt x="19110" y="2710"/>
                </a:moveTo>
                <a:cubicBezTo>
                  <a:pt x="19130" y="2890"/>
                  <a:pt x="19230" y="3290"/>
                  <a:pt x="19190" y="3380"/>
                </a:cubicBezTo>
                <a:moveTo>
                  <a:pt x="20830" y="7660"/>
                </a:moveTo>
                <a:cubicBezTo>
                  <a:pt x="20660" y="8170"/>
                  <a:pt x="20430" y="8620"/>
                  <a:pt x="20110" y="8990"/>
                </a:cubicBezTo>
                <a:moveTo>
                  <a:pt x="18660" y="15010"/>
                </a:moveTo>
                <a:cubicBezTo>
                  <a:pt x="18740" y="14200"/>
                  <a:pt x="18280" y="12200"/>
                  <a:pt x="17000" y="11450"/>
                </a:cubicBezTo>
                <a:moveTo>
                  <a:pt x="14240" y="18310"/>
                </a:moveTo>
                <a:cubicBezTo>
                  <a:pt x="14320" y="17980"/>
                  <a:pt x="14350" y="17680"/>
                  <a:pt x="14370" y="17360"/>
                </a:cubicBezTo>
                <a:moveTo>
                  <a:pt x="8220" y="19510"/>
                </a:moveTo>
                <a:cubicBezTo>
                  <a:pt x="8060" y="19250"/>
                  <a:pt x="7960" y="18950"/>
                  <a:pt x="7860" y="18640"/>
                </a:cubicBezTo>
                <a:moveTo>
                  <a:pt x="2900" y="17640"/>
                </a:moveTo>
                <a:cubicBezTo>
                  <a:pt x="3090" y="17600"/>
                  <a:pt x="3280" y="17540"/>
                  <a:pt x="3460" y="17450"/>
                </a:cubicBezTo>
                <a:moveTo>
                  <a:pt x="1070" y="12640"/>
                </a:moveTo>
                <a:cubicBezTo>
                  <a:pt x="1400" y="12900"/>
                  <a:pt x="1780" y="13130"/>
                  <a:pt x="2330" y="13040"/>
                </a:cubicBezTo>
              </a:path>
            </a:pathLst>
          </a:custGeom>
          <a:solidFill>
            <a:srgbClr val="808080"/>
          </a:solidFill>
          <a:ln>
            <a:solidFill>
              <a:srgbClr val="80808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02" name="TextShape 2"/>
          <p:cNvSpPr txBox="1"/>
          <p:nvPr/>
        </p:nvSpPr>
        <p:spPr>
          <a:xfrm>
            <a:off x="504000" y="216000"/>
            <a:ext cx="7020000" cy="936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r>
              <a:rPr b="1" lang="en-US" sz="3570" spc="-1" strike="noStrike">
                <a:solidFill>
                  <a:srgbClr val="ffffff"/>
                </a:solidFill>
                <a:latin typeface="Arial"/>
              </a:rPr>
              <a:t>Summary</a:t>
            </a:r>
            <a:endParaRPr b="0" lang="en-US" sz="357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3" name="TextShape 3"/>
          <p:cNvSpPr txBox="1"/>
          <p:nvPr/>
        </p:nvSpPr>
        <p:spPr>
          <a:xfrm>
            <a:off x="504000" y="1368000"/>
            <a:ext cx="9072000" cy="32882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148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600" spc="-1" strike="noStrike">
                <a:latin typeface="Times New Roman"/>
              </a:rPr>
              <a:t>Cyber Meteorology Capability enables</a:t>
            </a:r>
            <a:r>
              <a:rPr b="1" lang="en-US" sz="2600" spc="-1" strike="noStrike">
                <a:latin typeface="Times New Roman"/>
              </a:rPr>
              <a:t> exciting new opportunities in the digital battlespace</a:t>
            </a:r>
            <a:endParaRPr b="0" lang="en-US" sz="2600" spc="-1" strike="noStrike">
              <a:latin typeface="Arial"/>
            </a:endParaRPr>
          </a:p>
          <a:p>
            <a:pPr marL="432000" indent="-324000">
              <a:spcAft>
                <a:spcPts val="1148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600" spc="-1" strike="noStrike">
                <a:latin typeface="Times New Roman"/>
              </a:rPr>
              <a:t>Utilize the Cyber Water Cycle taxonomy to mitigate data precipitation events during a digital transformation</a:t>
            </a:r>
            <a:endParaRPr b="0" lang="en-US" sz="2600" spc="-1" strike="noStrike">
              <a:latin typeface="Arial"/>
            </a:endParaRPr>
          </a:p>
          <a:p>
            <a:pPr marL="432000" indent="-324000">
              <a:spcAft>
                <a:spcPts val="1148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600" spc="-1" strike="noStrike">
                <a:latin typeface="Times New Roman"/>
              </a:rPr>
              <a:t>Cyber Cloud Seeding for future OFFSEC enablement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104" name="TextShape 4"/>
          <p:cNvSpPr txBox="1"/>
          <p:nvPr/>
        </p:nvSpPr>
        <p:spPr>
          <a:xfrm>
            <a:off x="3383280" y="5323680"/>
            <a:ext cx="329184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1" lang="en-US" sz="1800" spc="-1" strike="noStrike">
                <a:solidFill>
                  <a:srgbClr val="00a933"/>
                </a:solidFill>
                <a:latin typeface="Arial"/>
              </a:rPr>
              <a:t>UNCLASSIFIED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05" name="" descr=""/>
          <p:cNvPicPr/>
          <p:nvPr/>
        </p:nvPicPr>
        <p:blipFill>
          <a:blip r:embed="rId1"/>
          <a:stretch/>
        </p:blipFill>
        <p:spPr>
          <a:xfrm>
            <a:off x="8687160" y="23040"/>
            <a:ext cx="1348920" cy="1348920"/>
          </a:xfrm>
          <a:prstGeom prst="rect">
            <a:avLst/>
          </a:prstGeom>
          <a:ln>
            <a:noFill/>
          </a:ln>
        </p:spPr>
      </p:pic>
      <p:sp>
        <p:nvSpPr>
          <p:cNvPr id="106" name="TextShape 5"/>
          <p:cNvSpPr txBox="1"/>
          <p:nvPr/>
        </p:nvSpPr>
        <p:spPr>
          <a:xfrm>
            <a:off x="548280" y="4389120"/>
            <a:ext cx="2103120" cy="8283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0" i="1" lang="en-US" sz="2600" spc="-1" strike="noStrike">
                <a:solidFill>
                  <a:srgbClr val="ffffff"/>
                </a:solidFill>
                <a:latin typeface="Arial"/>
              </a:rPr>
              <a:t>“</a:t>
            </a:r>
            <a:r>
              <a:rPr b="0" i="1" lang="en-US" sz="2600" spc="-1" strike="noStrike">
                <a:solidFill>
                  <a:srgbClr val="ffffff"/>
                </a:solidFill>
                <a:latin typeface="Arial"/>
              </a:rPr>
              <a:t>It’s all about Cloud!”</a:t>
            </a:r>
            <a:endParaRPr b="0" lang="en-US" sz="2600" spc="-1" strike="noStrike">
              <a:latin typeface="Arial"/>
            </a:endParaRPr>
          </a:p>
        </p:txBody>
      </p:sp>
      <p:pic>
        <p:nvPicPr>
          <p:cNvPr id="107" name="" descr=""/>
          <p:cNvPicPr/>
          <p:nvPr/>
        </p:nvPicPr>
        <p:blipFill>
          <a:blip r:embed="rId2"/>
          <a:stretch/>
        </p:blipFill>
        <p:spPr>
          <a:xfrm>
            <a:off x="8595360" y="2560320"/>
            <a:ext cx="1492920" cy="16459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>
        <p:wipe dir="u"/>
      </p:transition>
    </mc:Choice>
    <mc:Fallback>
      <p:transition spd="slow">
        <p:wipe dir="u"/>
      </p:transition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TextShape 1"/>
          <p:cNvSpPr txBox="1"/>
          <p:nvPr/>
        </p:nvSpPr>
        <p:spPr>
          <a:xfrm>
            <a:off x="504000" y="216000"/>
            <a:ext cx="7020000" cy="936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r>
              <a:rPr b="1" lang="en-US" sz="3570" spc="-1" strike="noStrike">
                <a:solidFill>
                  <a:srgbClr val="ffffff"/>
                </a:solidFill>
                <a:latin typeface="Arial"/>
              </a:rPr>
              <a:t>Cyber Meteorologists Wanted!</a:t>
            </a:r>
            <a:endParaRPr b="0" lang="en-US" sz="357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9" name="TextShape 2"/>
          <p:cNvSpPr txBox="1"/>
          <p:nvPr/>
        </p:nvSpPr>
        <p:spPr>
          <a:xfrm>
            <a:off x="3383280" y="5323680"/>
            <a:ext cx="329184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1" lang="en-US" sz="1800" spc="-1" strike="noStrike">
                <a:solidFill>
                  <a:srgbClr val="00a933"/>
                </a:solidFill>
                <a:latin typeface="Arial"/>
              </a:rPr>
              <a:t>UNCLASSIFIED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10" name="" descr=""/>
          <p:cNvPicPr/>
          <p:nvPr/>
        </p:nvPicPr>
        <p:blipFill>
          <a:blip r:embed="rId1"/>
          <a:stretch/>
        </p:blipFill>
        <p:spPr>
          <a:xfrm>
            <a:off x="6689880" y="1005840"/>
            <a:ext cx="3200400" cy="4480560"/>
          </a:xfrm>
          <a:prstGeom prst="rect">
            <a:avLst/>
          </a:prstGeom>
          <a:ln>
            <a:noFill/>
          </a:ln>
        </p:spPr>
      </p:pic>
      <p:sp>
        <p:nvSpPr>
          <p:cNvPr id="111" name="TextShape 3"/>
          <p:cNvSpPr txBox="1"/>
          <p:nvPr/>
        </p:nvSpPr>
        <p:spPr>
          <a:xfrm>
            <a:off x="6858000" y="4389120"/>
            <a:ext cx="2834640" cy="1147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1" lang="en-US" sz="1800" spc="-1" strike="noStrike">
                <a:latin typeface="Arial Black"/>
              </a:rPr>
              <a:t>FOR THE DIA CYBER WEATHER SERVICE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12" name="" descr=""/>
          <p:cNvPicPr/>
          <p:nvPr/>
        </p:nvPicPr>
        <p:blipFill>
          <a:blip r:embed="rId2"/>
          <a:stretch/>
        </p:blipFill>
        <p:spPr>
          <a:xfrm>
            <a:off x="741600" y="1196280"/>
            <a:ext cx="5476320" cy="4107240"/>
          </a:xfrm>
          <a:prstGeom prst="rect">
            <a:avLst/>
          </a:prstGeom>
          <a:ln>
            <a:noFill/>
          </a:ln>
        </p:spPr>
      </p:pic>
      <p:sp>
        <p:nvSpPr>
          <p:cNvPr id="113" name="TextShape 4"/>
          <p:cNvSpPr txBox="1"/>
          <p:nvPr/>
        </p:nvSpPr>
        <p:spPr>
          <a:xfrm>
            <a:off x="1188720" y="2103120"/>
            <a:ext cx="4572000" cy="33627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1" lang="en-US" sz="2600" spc="-1" strike="noStrike">
                <a:solidFill>
                  <a:srgbClr val="ffffff"/>
                </a:solidFill>
                <a:latin typeface="Courier New"/>
              </a:rPr>
              <a:t>HOT AND CLOUDY WITH A CHANCE OF DATA PRECIPITATION. PACK AN UMBRELLA!</a:t>
            </a:r>
            <a:endParaRPr b="0" lang="en-US" sz="2600" spc="-1" strike="noStrike">
              <a:latin typeface="Arial"/>
            </a:endParaRPr>
          </a:p>
          <a:p>
            <a:r>
              <a:rPr b="1" lang="en-US" sz="2600" spc="-1" strike="noStrike">
                <a:solidFill>
                  <a:srgbClr val="ffffff"/>
                </a:solidFill>
                <a:latin typeface="Courier New"/>
              </a:rPr>
              <a:t>APPLY TO DIA AT DIAJOBS.DIA.MIL.</a:t>
            </a:r>
            <a:endParaRPr b="0" lang="en-US" sz="2600" spc="-1" strike="noStrike">
              <a:latin typeface="Arial"/>
            </a:endParaRPr>
          </a:p>
        </p:txBody>
      </p:sp>
      <p:pic>
        <p:nvPicPr>
          <p:cNvPr id="114" name="" descr=""/>
          <p:cNvPicPr/>
          <p:nvPr/>
        </p:nvPicPr>
        <p:blipFill>
          <a:blip r:embed="rId3"/>
          <a:stretch/>
        </p:blipFill>
        <p:spPr>
          <a:xfrm>
            <a:off x="8687520" y="23400"/>
            <a:ext cx="1348920" cy="13489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>
        <p:newsflash/>
      </p:transition>
    </mc:Choice>
    <mc:Fallback>
      <p:transition spd="slow">
        <p:newsflash/>
      </p:transition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extShape 1"/>
          <p:cNvSpPr txBox="1"/>
          <p:nvPr/>
        </p:nvSpPr>
        <p:spPr>
          <a:xfrm>
            <a:off x="504000" y="216000"/>
            <a:ext cx="7020000" cy="936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r>
              <a:rPr b="1" lang="en-US" sz="3570" spc="-1" strike="noStrike">
                <a:solidFill>
                  <a:srgbClr val="ffffff"/>
                </a:solidFill>
                <a:latin typeface="Arial"/>
              </a:rPr>
              <a:t>Agenda</a:t>
            </a:r>
            <a:endParaRPr b="0" lang="en-US" sz="357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4" name="TextShape 2"/>
          <p:cNvSpPr txBox="1"/>
          <p:nvPr/>
        </p:nvSpPr>
        <p:spPr>
          <a:xfrm>
            <a:off x="504000" y="1368000"/>
            <a:ext cx="9072000" cy="32882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51000"/>
          </a:bodyPr>
          <a:p>
            <a:pPr marL="432000" indent="-324000">
              <a:spcAft>
                <a:spcPts val="1148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600" spc="-1" strike="noStrike">
                <a:latin typeface="Times New Roman"/>
              </a:rPr>
              <a:t>Agenda</a:t>
            </a:r>
            <a:endParaRPr b="0" lang="en-US" sz="2600" spc="-1" strike="noStrike">
              <a:latin typeface="Arial"/>
            </a:endParaRPr>
          </a:p>
          <a:p>
            <a:pPr marL="432000" indent="-324000">
              <a:spcAft>
                <a:spcPts val="1148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600" spc="-1" strike="noStrike">
                <a:latin typeface="Times New Roman"/>
              </a:rPr>
              <a:t>Cyber Meteorology Capability overview</a:t>
            </a:r>
            <a:endParaRPr b="0" lang="en-US" sz="2600" spc="-1" strike="noStrike">
              <a:latin typeface="Arial"/>
            </a:endParaRPr>
          </a:p>
          <a:p>
            <a:pPr marL="432000" indent="-324000">
              <a:spcAft>
                <a:spcPts val="1148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600" spc="-1" strike="noStrike">
                <a:latin typeface="Times New Roman"/>
              </a:rPr>
              <a:t>Cyber Water Cycle</a:t>
            </a:r>
            <a:endParaRPr b="0" lang="en-US" sz="2600" spc="-1" strike="noStrike">
              <a:latin typeface="Arial"/>
            </a:endParaRPr>
          </a:p>
          <a:p>
            <a:pPr lvl="1" marL="864000" indent="-324000">
              <a:spcAft>
                <a:spcPts val="918"/>
              </a:spcAft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1" lang="en-US" sz="2280" spc="-1" strike="noStrike">
                <a:latin typeface="Times New Roman"/>
              </a:rPr>
              <a:t>Clouds</a:t>
            </a:r>
            <a:endParaRPr b="0" lang="en-US" sz="2280" spc="-1" strike="noStrike">
              <a:latin typeface="Arial"/>
            </a:endParaRPr>
          </a:p>
          <a:p>
            <a:pPr lvl="1" marL="864000" indent="-324000">
              <a:spcAft>
                <a:spcPts val="918"/>
              </a:spcAft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1" lang="en-US" sz="2280" spc="-1" strike="noStrike">
                <a:latin typeface="Times New Roman"/>
              </a:rPr>
              <a:t>Streams</a:t>
            </a:r>
            <a:endParaRPr b="0" lang="en-US" sz="2280" spc="-1" strike="noStrike">
              <a:latin typeface="Arial"/>
            </a:endParaRPr>
          </a:p>
          <a:p>
            <a:pPr lvl="1" marL="864000" indent="-324000">
              <a:spcAft>
                <a:spcPts val="918"/>
              </a:spcAft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1" lang="en-US" sz="2280" spc="-1" strike="noStrike">
                <a:latin typeface="Times New Roman"/>
              </a:rPr>
              <a:t>Lakes</a:t>
            </a:r>
            <a:endParaRPr b="0" lang="en-US" sz="2280" spc="-1" strike="noStrike">
              <a:latin typeface="Arial"/>
            </a:endParaRPr>
          </a:p>
          <a:p>
            <a:pPr lvl="1" marL="864000" indent="-324000">
              <a:spcAft>
                <a:spcPts val="918"/>
              </a:spcAft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1" lang="en-US" sz="2280" spc="-1" strike="noStrike">
                <a:solidFill>
                  <a:srgbClr val="000000"/>
                </a:solidFill>
                <a:highlight>
                  <a:srgbClr val="000000"/>
                </a:highlight>
                <a:latin typeface="Times New Roman"/>
              </a:rPr>
              <a:t>Data Precipitation</a:t>
            </a:r>
            <a:endParaRPr b="0" lang="en-US" sz="2280" spc="-1" strike="noStrike">
              <a:latin typeface="Arial"/>
            </a:endParaRPr>
          </a:p>
          <a:p>
            <a:pPr lvl="1" marL="864000" indent="-324000">
              <a:spcAft>
                <a:spcPts val="918"/>
              </a:spcAft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1" lang="en-US" sz="2280" spc="-1" strike="noStrike">
                <a:solidFill>
                  <a:srgbClr val="000000"/>
                </a:solidFill>
                <a:highlight>
                  <a:srgbClr val="000000"/>
                </a:highlight>
                <a:latin typeface="Times New Roman"/>
              </a:rPr>
              <a:t>Cloud Umbrellas</a:t>
            </a:r>
            <a:endParaRPr b="0" lang="en-US" sz="2280" spc="-1" strike="noStrike">
              <a:latin typeface="Arial"/>
            </a:endParaRPr>
          </a:p>
          <a:p>
            <a:pPr lvl="1" marL="864000" indent="-324000">
              <a:spcAft>
                <a:spcPts val="918"/>
              </a:spcAft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1" lang="en-US" sz="2280" spc="-1" strike="noStrike">
                <a:solidFill>
                  <a:srgbClr val="000000"/>
                </a:solidFill>
                <a:highlight>
                  <a:srgbClr val="000000"/>
                </a:highlight>
                <a:latin typeface="Times New Roman"/>
              </a:rPr>
              <a:t>Cyber Cloud Seeding</a:t>
            </a:r>
            <a:endParaRPr b="0" lang="en-US" sz="2280" spc="-1" strike="noStrike">
              <a:latin typeface="Arial"/>
            </a:endParaRPr>
          </a:p>
          <a:p>
            <a:pPr marL="432000" indent="-324000">
              <a:spcAft>
                <a:spcPts val="1148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600" spc="-1" strike="noStrike">
                <a:latin typeface="Times New Roman"/>
              </a:rPr>
              <a:t>Summary</a:t>
            </a:r>
            <a:endParaRPr b="0" lang="en-US" sz="2600" spc="-1" strike="noStrike">
              <a:latin typeface="Arial"/>
            </a:endParaRPr>
          </a:p>
          <a:p>
            <a:pPr marL="432000" indent="-324000">
              <a:spcAft>
                <a:spcPts val="1148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600" spc="-1" strike="noStrike">
                <a:latin typeface="Times New Roman"/>
              </a:rPr>
              <a:t>We Want YOU!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55" name="TextShape 3"/>
          <p:cNvSpPr txBox="1"/>
          <p:nvPr/>
        </p:nvSpPr>
        <p:spPr>
          <a:xfrm>
            <a:off x="3383280" y="5323680"/>
            <a:ext cx="329184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1" lang="en-US" sz="1800" spc="-1" strike="noStrike">
                <a:solidFill>
                  <a:srgbClr val="00a933"/>
                </a:solidFill>
                <a:latin typeface="Arial"/>
              </a:rPr>
              <a:t>UNCLASSIFIED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56" name="" descr=""/>
          <p:cNvPicPr/>
          <p:nvPr/>
        </p:nvPicPr>
        <p:blipFill>
          <a:blip r:embed="rId1"/>
          <a:stretch/>
        </p:blipFill>
        <p:spPr>
          <a:xfrm>
            <a:off x="8687160" y="23040"/>
            <a:ext cx="1348920" cy="13489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>
        <p:pull dir="d"/>
      </p:transition>
    </mc:Choice>
    <mc:Fallback>
      <p:transition spd="slow">
        <p:pull dir="d"/>
      </p:transition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Shape 1"/>
          <p:cNvSpPr txBox="1"/>
          <p:nvPr/>
        </p:nvSpPr>
        <p:spPr>
          <a:xfrm>
            <a:off x="504000" y="177840"/>
            <a:ext cx="7020000" cy="10126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r>
              <a:rPr b="1" lang="en-US" sz="3570" spc="-1" strike="noStrike">
                <a:solidFill>
                  <a:srgbClr val="ffffff"/>
                </a:solidFill>
                <a:latin typeface="Arial"/>
              </a:rPr>
              <a:t>Cyber Meteorology Capability overview</a:t>
            </a:r>
            <a:endParaRPr b="0" lang="en-US" sz="357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8" name="TextShape 2"/>
          <p:cNvSpPr txBox="1"/>
          <p:nvPr/>
        </p:nvSpPr>
        <p:spPr>
          <a:xfrm>
            <a:off x="504000" y="1368000"/>
            <a:ext cx="9072000" cy="32882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51000"/>
          </a:bodyPr>
          <a:p>
            <a:pPr marL="432000" indent="-324000">
              <a:spcAft>
                <a:spcPts val="1148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600" spc="-1" strike="noStrike">
                <a:latin typeface="Times New Roman"/>
              </a:rPr>
              <a:t>Data Science</a:t>
            </a:r>
            <a:endParaRPr b="0" lang="en-US" sz="2600" spc="-1" strike="noStrike">
              <a:latin typeface="Arial"/>
            </a:endParaRPr>
          </a:p>
          <a:p>
            <a:pPr lvl="1" marL="864000" indent="-324000">
              <a:spcAft>
                <a:spcPts val="918"/>
              </a:spcAft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1" lang="en-US" sz="2280" spc="-1" strike="noStrike">
                <a:latin typeface="Times New Roman"/>
              </a:rPr>
              <a:t>an inter-disciplinary field that uses scientific methods, processes, algorithms and systems to extract knowledge and insights from structured and unstructured </a:t>
            </a:r>
            <a:r>
              <a:rPr b="1" lang="en-US" sz="2280" spc="-1" strike="noStrike" u="sng">
                <a:uFillTx/>
                <a:latin typeface="Times New Roman"/>
              </a:rPr>
              <a:t>data</a:t>
            </a:r>
            <a:r>
              <a:rPr b="1" lang="en-US" sz="2280" spc="-1" strike="noStrike">
                <a:latin typeface="Times New Roman"/>
              </a:rPr>
              <a:t>, and apply knowledge and actionable insights from data across a broad range of application domains. Data science is related to </a:t>
            </a:r>
            <a:r>
              <a:rPr b="1" lang="en-US" sz="2280" spc="-1" strike="noStrike" u="sng">
                <a:uFillTx/>
                <a:latin typeface="Times New Roman"/>
              </a:rPr>
              <a:t>data mining</a:t>
            </a:r>
            <a:r>
              <a:rPr b="1" lang="en-US" sz="2280" spc="-1" strike="noStrike">
                <a:latin typeface="Times New Roman"/>
              </a:rPr>
              <a:t>, </a:t>
            </a:r>
            <a:r>
              <a:rPr b="1" lang="en-US" sz="2280" spc="-1" strike="noStrike" u="sng">
                <a:uFillTx/>
                <a:latin typeface="Times New Roman"/>
              </a:rPr>
              <a:t>machine learning</a:t>
            </a:r>
            <a:r>
              <a:rPr b="1" lang="en-US" sz="2280" spc="-1" strike="noStrike">
                <a:latin typeface="Times New Roman"/>
              </a:rPr>
              <a:t> and </a:t>
            </a:r>
            <a:r>
              <a:rPr b="1" lang="en-US" sz="2280" spc="-1" strike="noStrike" u="sng">
                <a:uFillTx/>
                <a:latin typeface="Times New Roman"/>
              </a:rPr>
              <a:t>big data</a:t>
            </a:r>
            <a:r>
              <a:rPr b="1" lang="en-US" sz="2280" spc="-1" strike="noStrike">
                <a:latin typeface="Times New Roman"/>
              </a:rPr>
              <a:t>. </a:t>
            </a:r>
            <a:endParaRPr b="0" lang="en-US" sz="2280" spc="-1" strike="noStrike">
              <a:latin typeface="Arial"/>
            </a:endParaRPr>
          </a:p>
          <a:p>
            <a:pPr marL="432000" indent="-324000">
              <a:spcAft>
                <a:spcPts val="1148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600" spc="-1" strike="noStrike">
                <a:latin typeface="Times New Roman"/>
              </a:rPr>
              <a:t>Projected to grow 23% in FY2021 (CBO projection)</a:t>
            </a:r>
            <a:endParaRPr b="0" lang="en-US" sz="2600" spc="-1" strike="noStrike">
              <a:latin typeface="Arial"/>
            </a:endParaRPr>
          </a:p>
          <a:p>
            <a:pPr marL="432000" indent="-324000">
              <a:spcAft>
                <a:spcPts val="1148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600" spc="-1" strike="noStrike">
                <a:latin typeface="Times New Roman"/>
              </a:rPr>
              <a:t>Cyber Meteorology is a cross-functional silo using data science to achieve</a:t>
            </a:r>
            <a:br/>
            <a:r>
              <a:rPr b="1" lang="en-US" sz="2600" spc="-1" strike="noStrike">
                <a:latin typeface="Times New Roman"/>
              </a:rPr>
              <a:t>air superiority over the new Cloud environment</a:t>
            </a:r>
            <a:endParaRPr b="0" lang="en-US" sz="2600" spc="-1" strike="noStrike">
              <a:latin typeface="Arial"/>
            </a:endParaRPr>
          </a:p>
          <a:p>
            <a:pPr marL="432000" indent="-324000">
              <a:spcAft>
                <a:spcPts val="1148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600" spc="-1" strike="noStrike">
                <a:latin typeface="Times New Roman"/>
              </a:rPr>
              <a:t>These taskings have enabled a comprehensive</a:t>
            </a:r>
            <a:br/>
            <a:r>
              <a:rPr b="1" i="1" lang="en-US" sz="3200" spc="-1" strike="noStrike">
                <a:solidFill>
                  <a:srgbClr val="2a6099"/>
                </a:solidFill>
                <a:latin typeface="Times New Roman"/>
              </a:rPr>
              <a:t>“Cyber Water Cycle” taxonomy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59" name="TextShape 3"/>
          <p:cNvSpPr txBox="1"/>
          <p:nvPr/>
        </p:nvSpPr>
        <p:spPr>
          <a:xfrm>
            <a:off x="3383280" y="5323680"/>
            <a:ext cx="329184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1" lang="en-US" sz="1800" spc="-1" strike="noStrike">
                <a:solidFill>
                  <a:srgbClr val="00a933"/>
                </a:solidFill>
                <a:latin typeface="Arial"/>
              </a:rPr>
              <a:t>UNCLASSIFIED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60" name="" descr=""/>
          <p:cNvPicPr/>
          <p:nvPr/>
        </p:nvPicPr>
        <p:blipFill>
          <a:blip r:embed="rId1"/>
          <a:stretch/>
        </p:blipFill>
        <p:spPr>
          <a:xfrm>
            <a:off x="8687160" y="23040"/>
            <a:ext cx="1348920" cy="1348920"/>
          </a:xfrm>
          <a:prstGeom prst="rect">
            <a:avLst/>
          </a:prstGeom>
          <a:ln>
            <a:noFill/>
          </a:ln>
        </p:spPr>
      </p:pic>
      <p:sp>
        <p:nvSpPr>
          <p:cNvPr id="61" name="CustomShape 4"/>
          <p:cNvSpPr/>
          <p:nvPr/>
        </p:nvSpPr>
        <p:spPr>
          <a:xfrm>
            <a:off x="7248960" y="4937760"/>
            <a:ext cx="2169360" cy="91440"/>
          </a:xfrm>
          <a:prstGeom prst="cube">
            <a:avLst>
              <a:gd name="adj" fmla="val 25000"/>
            </a:avLst>
          </a:prstGeom>
          <a:solidFill>
            <a:srgbClr val="2a6099"/>
          </a:solidFill>
          <a:ln>
            <a:solidFill>
              <a:srgbClr val="80808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62" name="CustomShape 5"/>
          <p:cNvSpPr/>
          <p:nvPr/>
        </p:nvSpPr>
        <p:spPr>
          <a:xfrm>
            <a:off x="7315200" y="4480560"/>
            <a:ext cx="274320" cy="457200"/>
          </a:xfrm>
          <a:custGeom>
            <a:avLst/>
            <a:gdLst/>
            <a:ahLst/>
            <a:rect l="0" t="0" r="r" b="b"/>
            <a:pathLst>
              <a:path w="764" h="1272">
                <a:moveTo>
                  <a:pt x="190" y="0"/>
                </a:moveTo>
                <a:lnTo>
                  <a:pt x="190" y="953"/>
                </a:lnTo>
                <a:lnTo>
                  <a:pt x="0" y="953"/>
                </a:lnTo>
                <a:lnTo>
                  <a:pt x="381" y="1271"/>
                </a:lnTo>
                <a:lnTo>
                  <a:pt x="763" y="953"/>
                </a:lnTo>
                <a:lnTo>
                  <a:pt x="572" y="953"/>
                </a:lnTo>
                <a:lnTo>
                  <a:pt x="572" y="0"/>
                </a:lnTo>
                <a:lnTo>
                  <a:pt x="190" y="0"/>
                </a:lnTo>
              </a:path>
            </a:pathLst>
          </a:custGeom>
          <a:solidFill>
            <a:srgbClr val="ff4000"/>
          </a:solidFill>
          <a:ln>
            <a:solidFill>
              <a:srgbClr val="80808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63" name="TextShape 6"/>
          <p:cNvSpPr txBox="1"/>
          <p:nvPr/>
        </p:nvSpPr>
        <p:spPr>
          <a:xfrm>
            <a:off x="6641280" y="4023360"/>
            <a:ext cx="1496880" cy="640080"/>
          </a:xfrm>
          <a:prstGeom prst="rect">
            <a:avLst/>
          </a:prstGeom>
        </p:spPr>
        <p:txBody>
          <a:bodyPr lIns="90000" rIns="90000" tIns="47160" bIns="47160" anchor="ctr" anchorCtr="1">
            <a:prstTxWarp prst="textCascadeUp">
              <a:avLst>
                <a:gd name="adj" fmla="val 74577"/>
              </a:avLst>
            </a:prstTxWarp>
            <a:no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MS Gothic"/>
              </a:rPr>
              <a:t>Force multiplier</a:t>
            </a:r>
            <a:endParaRPr b="0" lang="en-US" sz="2400" spc="-1" strike="noStrike">
              <a:solidFill>
                <a:srgbClr val="000000"/>
              </a:solidFill>
              <a:latin typeface="Arial Black"/>
              <a:ea typeface="MS Gothic"/>
            </a:endParaRPr>
          </a:p>
        </p:txBody>
      </p:sp>
      <p:sp>
        <p:nvSpPr>
          <p:cNvPr id="64" name="TextShape 7"/>
          <p:cNvSpPr txBox="1"/>
          <p:nvPr/>
        </p:nvSpPr>
        <p:spPr>
          <a:xfrm>
            <a:off x="7498080" y="4663440"/>
            <a:ext cx="2560320" cy="640080"/>
          </a:xfrm>
          <a:prstGeom prst="rect">
            <a:avLst/>
          </a:prstGeom>
        </p:spPr>
        <p:txBody>
          <a:bodyPr lIns="90000" rIns="90000" tIns="45000" bIns="45000">
            <a:prstTxWarp prst="textCascadeUp"/>
            <a:noAutofit/>
          </a:bodyPr>
          <a:p>
            <a:r>
              <a:rPr b="0" lang="en-US" sz="1800" spc="-1" strike="noStrike">
                <a:latin typeface="Arial"/>
              </a:rPr>
              <a:t>Leveraging data for critical decisioning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>
        <p:cover dir="d"/>
      </p:transition>
    </mc:Choice>
    <mc:Fallback>
      <p:transition spd="slow">
        <p:cover dir="d"/>
      </p:transition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" descr=""/>
          <p:cNvPicPr/>
          <p:nvPr/>
        </p:nvPicPr>
        <p:blipFill>
          <a:blip r:embed="rId1"/>
          <a:stretch/>
        </p:blipFill>
        <p:spPr>
          <a:xfrm>
            <a:off x="1097640" y="1463040"/>
            <a:ext cx="7884360" cy="3759120"/>
          </a:xfrm>
          <a:prstGeom prst="rect">
            <a:avLst/>
          </a:prstGeom>
          <a:ln>
            <a:noFill/>
          </a:ln>
        </p:spPr>
      </p:pic>
      <p:sp>
        <p:nvSpPr>
          <p:cNvPr id="66" name="TextShape 1"/>
          <p:cNvSpPr txBox="1"/>
          <p:nvPr/>
        </p:nvSpPr>
        <p:spPr>
          <a:xfrm>
            <a:off x="504000" y="216000"/>
            <a:ext cx="7020000" cy="936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r>
              <a:rPr b="1" lang="en-US" sz="3570" spc="-1" strike="noStrike">
                <a:solidFill>
                  <a:srgbClr val="ffffff"/>
                </a:solidFill>
                <a:latin typeface="Arial"/>
              </a:rPr>
              <a:t>Cyber Water Cycle</a:t>
            </a:r>
            <a:endParaRPr b="0" lang="en-US" sz="357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67" name="TextShape 2"/>
          <p:cNvSpPr txBox="1"/>
          <p:nvPr/>
        </p:nvSpPr>
        <p:spPr>
          <a:xfrm>
            <a:off x="72000" y="1558080"/>
            <a:ext cx="9072000" cy="32882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lvl="1" marL="864000" indent="-324000" algn="ctr">
              <a:spcAft>
                <a:spcPts val="918"/>
              </a:spcAft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1" lang="en-US" sz="2280" spc="-1" strike="noStrike">
                <a:solidFill>
                  <a:srgbClr val="ffffff"/>
                </a:solidFill>
                <a:latin typeface="Times New Roman"/>
              </a:rPr>
              <a:t>Data inflows</a:t>
            </a:r>
            <a:endParaRPr b="0" lang="en-US" sz="2280" spc="-1" strike="noStrike">
              <a:latin typeface="Arial"/>
            </a:endParaRPr>
          </a:p>
          <a:p>
            <a:pPr lvl="1" marL="864000" indent="-324000" algn="ctr">
              <a:spcAft>
                <a:spcPts val="918"/>
              </a:spcAft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1" lang="en-US" sz="2280" spc="-1" strike="noStrike">
                <a:solidFill>
                  <a:srgbClr val="ffffff"/>
                </a:solidFill>
                <a:latin typeface="Times New Roman"/>
              </a:rPr>
              <a:t>Data outflows</a:t>
            </a:r>
            <a:endParaRPr b="0" lang="en-US" sz="2280" spc="-1" strike="noStrike">
              <a:latin typeface="Arial"/>
            </a:endParaRPr>
          </a:p>
          <a:p>
            <a:pPr lvl="1" marL="864000" indent="-324000" algn="ctr">
              <a:spcAft>
                <a:spcPts val="918"/>
              </a:spcAft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1" lang="en-US" sz="2280" spc="-1" strike="noStrike">
                <a:solidFill>
                  <a:srgbClr val="ffffff"/>
                </a:solidFill>
                <a:latin typeface="Times New Roman"/>
              </a:rPr>
              <a:t>Data flow analysis</a:t>
            </a:r>
            <a:endParaRPr b="0" lang="en-US" sz="2280" spc="-1" strike="noStrike">
              <a:latin typeface="Arial"/>
            </a:endParaRPr>
          </a:p>
          <a:p>
            <a:pPr lvl="1" marL="864000" indent="-324000" algn="ctr">
              <a:spcAft>
                <a:spcPts val="918"/>
              </a:spcAft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1" lang="en-US" sz="2280" spc="-1" strike="noStrike">
                <a:solidFill>
                  <a:srgbClr val="ffffff"/>
                </a:solidFill>
                <a:latin typeface="Times New Roman"/>
              </a:rPr>
              <a:t>Data temperature measurement</a:t>
            </a:r>
            <a:endParaRPr b="0" lang="en-US" sz="228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>
        <p:dissolve/>
      </p:transition>
    </mc:Choice>
    <mc:Fallback>
      <p:transition spd="slow">
        <p:dissolve/>
      </p:transition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extShape 1"/>
          <p:cNvSpPr txBox="1"/>
          <p:nvPr/>
        </p:nvSpPr>
        <p:spPr>
          <a:xfrm>
            <a:off x="504000" y="216000"/>
            <a:ext cx="7020000" cy="936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r>
              <a:rPr b="1" lang="en-US" sz="3570" spc="-1" strike="noStrike">
                <a:solidFill>
                  <a:srgbClr val="ffffff"/>
                </a:solidFill>
                <a:latin typeface="Arial"/>
              </a:rPr>
              <a:t>“</a:t>
            </a:r>
            <a:r>
              <a:rPr b="1" lang="en-US" sz="3570" spc="-1" strike="noStrike">
                <a:solidFill>
                  <a:srgbClr val="ffffff"/>
                </a:solidFill>
                <a:latin typeface="Arial"/>
              </a:rPr>
              <a:t>The Cloud” is the key</a:t>
            </a:r>
            <a:endParaRPr b="0" lang="en-US" sz="357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69" name="TextShape 2"/>
          <p:cNvSpPr txBox="1"/>
          <p:nvPr/>
        </p:nvSpPr>
        <p:spPr>
          <a:xfrm>
            <a:off x="504000" y="1368000"/>
            <a:ext cx="9072000" cy="32882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148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600" spc="-1" strike="noStrike">
                <a:latin typeface="Times New Roman"/>
              </a:rPr>
              <a:t>Legacy data repositories were on-premises</a:t>
            </a:r>
            <a:endParaRPr b="0" lang="en-US" sz="2600" spc="-1" strike="noStrike">
              <a:latin typeface="Arial"/>
            </a:endParaRPr>
          </a:p>
          <a:p>
            <a:pPr marL="432000" indent="-324000">
              <a:spcAft>
                <a:spcPts val="1148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600" spc="-1" strike="noStrike">
                <a:latin typeface="Times New Roman"/>
              </a:rPr>
              <a:t>Armed Forces digital transformation</a:t>
            </a:r>
            <a:endParaRPr b="0" lang="en-US" sz="2600" spc="-1" strike="noStrike">
              <a:latin typeface="Arial"/>
            </a:endParaRPr>
          </a:p>
          <a:p>
            <a:pPr marL="432000" indent="-324000">
              <a:spcAft>
                <a:spcPts val="1148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600" spc="-1" strike="noStrike">
                <a:latin typeface="Times New Roman"/>
              </a:rPr>
              <a:t>Unlike data centers, Clouds can be floated to new locations as needed</a:t>
            </a:r>
            <a:endParaRPr b="0" lang="en-US" sz="2600" spc="-1" strike="noStrike">
              <a:latin typeface="Arial"/>
            </a:endParaRPr>
          </a:p>
          <a:p>
            <a:pPr lvl="1" marL="864000" indent="-324000">
              <a:spcAft>
                <a:spcPts val="918"/>
              </a:spcAft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1" lang="en-US" sz="2280" spc="-1" strike="noStrike">
                <a:latin typeface="Times New Roman"/>
              </a:rPr>
              <a:t>“</a:t>
            </a:r>
            <a:r>
              <a:rPr b="1" lang="en-US" sz="2280" spc="-1" strike="noStrike">
                <a:latin typeface="Times New Roman"/>
              </a:rPr>
              <a:t>Bunker” versus “carrier” mentality</a:t>
            </a:r>
            <a:endParaRPr b="0" lang="en-US" sz="2280" spc="-1" strike="noStrike">
              <a:latin typeface="Arial"/>
            </a:endParaRPr>
          </a:p>
          <a:p>
            <a:pPr marL="432000" indent="-324000">
              <a:spcAft>
                <a:spcPts val="1148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600" spc="-1" strike="noStrike">
                <a:latin typeface="Times New Roman"/>
              </a:rPr>
              <a:t>Enables new Big Data solutioning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70" name="TextShape 3"/>
          <p:cNvSpPr txBox="1"/>
          <p:nvPr/>
        </p:nvSpPr>
        <p:spPr>
          <a:xfrm>
            <a:off x="3383280" y="5323680"/>
            <a:ext cx="329184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1" lang="en-US" sz="1800" spc="-1" strike="noStrike">
                <a:solidFill>
                  <a:srgbClr val="00a933"/>
                </a:solidFill>
                <a:latin typeface="Arial"/>
              </a:rPr>
              <a:t>UNCLASSIFIED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71" name="" descr=""/>
          <p:cNvPicPr/>
          <p:nvPr/>
        </p:nvPicPr>
        <p:blipFill>
          <a:blip r:embed="rId1"/>
          <a:stretch/>
        </p:blipFill>
        <p:spPr>
          <a:xfrm>
            <a:off x="8687160" y="23040"/>
            <a:ext cx="1348920" cy="1348920"/>
          </a:xfrm>
          <a:prstGeom prst="rect">
            <a:avLst/>
          </a:prstGeom>
          <a:ln>
            <a:noFill/>
          </a:ln>
        </p:spPr>
      </p:pic>
      <p:sp>
        <p:nvSpPr>
          <p:cNvPr id="72" name="CustomShape 4"/>
          <p:cNvSpPr/>
          <p:nvPr/>
        </p:nvSpPr>
        <p:spPr>
          <a:xfrm>
            <a:off x="7040880" y="3840480"/>
            <a:ext cx="2926080" cy="1737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930" y="7160"/>
                </a:moveTo>
                <a:cubicBezTo>
                  <a:pt x="1530" y="4490"/>
                  <a:pt x="3400" y="1970"/>
                  <a:pt x="5270" y="1970"/>
                </a:cubicBezTo>
                <a:cubicBezTo>
                  <a:pt x="5860" y="1950"/>
                  <a:pt x="6470" y="2210"/>
                  <a:pt x="6970" y="2600"/>
                </a:cubicBezTo>
                <a:cubicBezTo>
                  <a:pt x="7450" y="1390"/>
                  <a:pt x="8340" y="650"/>
                  <a:pt x="9340" y="650"/>
                </a:cubicBezTo>
                <a:cubicBezTo>
                  <a:pt x="10004" y="690"/>
                  <a:pt x="10710" y="1050"/>
                  <a:pt x="11210" y="1700"/>
                </a:cubicBezTo>
                <a:cubicBezTo>
                  <a:pt x="11570" y="630"/>
                  <a:pt x="12330" y="0"/>
                  <a:pt x="13150" y="0"/>
                </a:cubicBezTo>
                <a:cubicBezTo>
                  <a:pt x="13840" y="0"/>
                  <a:pt x="14470" y="460"/>
                  <a:pt x="14870" y="1160"/>
                </a:cubicBezTo>
                <a:cubicBezTo>
                  <a:pt x="15330" y="440"/>
                  <a:pt x="16020" y="0"/>
                  <a:pt x="16740" y="0"/>
                </a:cubicBezTo>
                <a:cubicBezTo>
                  <a:pt x="17910" y="0"/>
                  <a:pt x="18900" y="1130"/>
                  <a:pt x="19110" y="2710"/>
                </a:cubicBezTo>
                <a:cubicBezTo>
                  <a:pt x="20240" y="3150"/>
                  <a:pt x="21060" y="4580"/>
                  <a:pt x="21060" y="6220"/>
                </a:cubicBezTo>
                <a:cubicBezTo>
                  <a:pt x="21060" y="6720"/>
                  <a:pt x="21000" y="7200"/>
                  <a:pt x="20830" y="7660"/>
                </a:cubicBezTo>
                <a:cubicBezTo>
                  <a:pt x="21310" y="8460"/>
                  <a:pt x="21600" y="9450"/>
                  <a:pt x="21600" y="10460"/>
                </a:cubicBezTo>
                <a:cubicBezTo>
                  <a:pt x="21600" y="12750"/>
                  <a:pt x="20310" y="14680"/>
                  <a:pt x="18650" y="15010"/>
                </a:cubicBezTo>
                <a:cubicBezTo>
                  <a:pt x="18650" y="17200"/>
                  <a:pt x="17370" y="18920"/>
                  <a:pt x="15770" y="18920"/>
                </a:cubicBezTo>
                <a:cubicBezTo>
                  <a:pt x="15220" y="18920"/>
                  <a:pt x="14700" y="18710"/>
                  <a:pt x="14240" y="18310"/>
                </a:cubicBezTo>
                <a:cubicBezTo>
                  <a:pt x="13820" y="20240"/>
                  <a:pt x="12490" y="21600"/>
                  <a:pt x="11000" y="21600"/>
                </a:cubicBezTo>
                <a:cubicBezTo>
                  <a:pt x="9890" y="21600"/>
                  <a:pt x="8840" y="20790"/>
                  <a:pt x="8210" y="19510"/>
                </a:cubicBezTo>
                <a:cubicBezTo>
                  <a:pt x="7620" y="20000"/>
                  <a:pt x="7930" y="20290"/>
                  <a:pt x="6240" y="20290"/>
                </a:cubicBezTo>
                <a:cubicBezTo>
                  <a:pt x="4850" y="20290"/>
                  <a:pt x="3570" y="19280"/>
                  <a:pt x="2900" y="17640"/>
                </a:cubicBezTo>
                <a:cubicBezTo>
                  <a:pt x="1300" y="17600"/>
                  <a:pt x="480" y="16300"/>
                  <a:pt x="480" y="14660"/>
                </a:cubicBezTo>
                <a:cubicBezTo>
                  <a:pt x="480" y="13900"/>
                  <a:pt x="690" y="13210"/>
                  <a:pt x="1070" y="12640"/>
                </a:cubicBezTo>
                <a:cubicBezTo>
                  <a:pt x="380" y="12160"/>
                  <a:pt x="0" y="11210"/>
                  <a:pt x="0" y="10120"/>
                </a:cubicBezTo>
                <a:cubicBezTo>
                  <a:pt x="0" y="8590"/>
                  <a:pt x="840" y="7330"/>
                  <a:pt x="1930" y="7160"/>
                </a:cubicBezTo>
                <a:close/>
                <a:moveTo>
                  <a:pt x="1930" y="7160"/>
                </a:moveTo>
                <a:cubicBezTo>
                  <a:pt x="1950" y="7410"/>
                  <a:pt x="2040" y="7690"/>
                  <a:pt x="2090" y="7920"/>
                </a:cubicBezTo>
                <a:moveTo>
                  <a:pt x="6970" y="2600"/>
                </a:moveTo>
                <a:cubicBezTo>
                  <a:pt x="7200" y="2790"/>
                  <a:pt x="7480" y="3050"/>
                  <a:pt x="7670" y="3310"/>
                </a:cubicBezTo>
                <a:moveTo>
                  <a:pt x="11210" y="1700"/>
                </a:moveTo>
                <a:cubicBezTo>
                  <a:pt x="11130" y="1910"/>
                  <a:pt x="11080" y="2160"/>
                  <a:pt x="11030" y="2400"/>
                </a:cubicBezTo>
                <a:moveTo>
                  <a:pt x="14870" y="1160"/>
                </a:moveTo>
                <a:cubicBezTo>
                  <a:pt x="14720" y="1400"/>
                  <a:pt x="14640" y="1720"/>
                  <a:pt x="14540" y="2010"/>
                </a:cubicBezTo>
                <a:moveTo>
                  <a:pt x="19110" y="2710"/>
                </a:moveTo>
                <a:cubicBezTo>
                  <a:pt x="19130" y="2890"/>
                  <a:pt x="19230" y="3290"/>
                  <a:pt x="19190" y="3380"/>
                </a:cubicBezTo>
                <a:moveTo>
                  <a:pt x="20830" y="7660"/>
                </a:moveTo>
                <a:cubicBezTo>
                  <a:pt x="20660" y="8170"/>
                  <a:pt x="20430" y="8620"/>
                  <a:pt x="20110" y="8990"/>
                </a:cubicBezTo>
                <a:moveTo>
                  <a:pt x="18660" y="15010"/>
                </a:moveTo>
                <a:cubicBezTo>
                  <a:pt x="18740" y="14200"/>
                  <a:pt x="18280" y="12200"/>
                  <a:pt x="17000" y="11450"/>
                </a:cubicBezTo>
                <a:moveTo>
                  <a:pt x="14240" y="18310"/>
                </a:moveTo>
                <a:cubicBezTo>
                  <a:pt x="14320" y="17980"/>
                  <a:pt x="14350" y="17680"/>
                  <a:pt x="14370" y="17360"/>
                </a:cubicBezTo>
                <a:moveTo>
                  <a:pt x="8220" y="19510"/>
                </a:moveTo>
                <a:cubicBezTo>
                  <a:pt x="8060" y="19250"/>
                  <a:pt x="7960" y="18950"/>
                  <a:pt x="7860" y="18640"/>
                </a:cubicBezTo>
                <a:moveTo>
                  <a:pt x="2900" y="17640"/>
                </a:moveTo>
                <a:cubicBezTo>
                  <a:pt x="3090" y="17600"/>
                  <a:pt x="3280" y="17540"/>
                  <a:pt x="3460" y="17450"/>
                </a:cubicBezTo>
                <a:moveTo>
                  <a:pt x="1070" y="12640"/>
                </a:moveTo>
                <a:cubicBezTo>
                  <a:pt x="1400" y="12900"/>
                  <a:pt x="1780" y="13130"/>
                  <a:pt x="2330" y="13040"/>
                </a:cubicBezTo>
              </a:path>
            </a:pathLst>
          </a:custGeom>
          <a:solidFill>
            <a:srgbClr val="808080"/>
          </a:solidFill>
          <a:ln>
            <a:solidFill>
              <a:srgbClr val="80808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73" name="TextShape 5"/>
          <p:cNvSpPr txBox="1"/>
          <p:nvPr/>
        </p:nvSpPr>
        <p:spPr>
          <a:xfrm>
            <a:off x="7498080" y="4297680"/>
            <a:ext cx="2103120" cy="8283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0" i="1" lang="en-US" sz="2600" spc="-1" strike="noStrike">
                <a:solidFill>
                  <a:srgbClr val="ffffff"/>
                </a:solidFill>
                <a:latin typeface="Arial"/>
              </a:rPr>
              <a:t>“</a:t>
            </a:r>
            <a:r>
              <a:rPr b="0" i="1" lang="en-US" sz="2600" spc="-1" strike="noStrike">
                <a:solidFill>
                  <a:srgbClr val="ffffff"/>
                </a:solidFill>
                <a:latin typeface="Arial"/>
              </a:rPr>
              <a:t>It’s all about Cloud!”</a:t>
            </a:r>
            <a:endParaRPr b="0" lang="en-US" sz="2600" spc="-1" strike="noStrike">
              <a:latin typeface="Arial"/>
            </a:endParaRPr>
          </a:p>
        </p:txBody>
      </p:sp>
      <p:pic>
        <p:nvPicPr>
          <p:cNvPr id="74" name="" descr=""/>
          <p:cNvPicPr/>
          <p:nvPr/>
        </p:nvPicPr>
        <p:blipFill>
          <a:blip r:embed="rId2"/>
          <a:stretch/>
        </p:blipFill>
        <p:spPr>
          <a:xfrm>
            <a:off x="186480" y="4023360"/>
            <a:ext cx="1733760" cy="1405800"/>
          </a:xfrm>
          <a:prstGeom prst="rect">
            <a:avLst/>
          </a:prstGeom>
          <a:ln>
            <a:noFill/>
          </a:ln>
        </p:spPr>
      </p:pic>
      <p:pic>
        <p:nvPicPr>
          <p:cNvPr id="75" name="" descr=""/>
          <p:cNvPicPr/>
          <p:nvPr/>
        </p:nvPicPr>
        <p:blipFill>
          <a:blip r:embed="rId3"/>
          <a:stretch/>
        </p:blipFill>
        <p:spPr>
          <a:xfrm>
            <a:off x="3749040" y="4049640"/>
            <a:ext cx="2025360" cy="1345320"/>
          </a:xfrm>
          <a:prstGeom prst="rect">
            <a:avLst/>
          </a:prstGeom>
          <a:ln>
            <a:noFill/>
          </a:ln>
        </p:spPr>
      </p:pic>
      <p:sp>
        <p:nvSpPr>
          <p:cNvPr id="76" name="CustomShape 6"/>
          <p:cNvSpPr/>
          <p:nvPr/>
        </p:nvSpPr>
        <p:spPr>
          <a:xfrm>
            <a:off x="2103120" y="4389120"/>
            <a:ext cx="1463040" cy="640080"/>
          </a:xfrm>
          <a:custGeom>
            <a:avLst/>
            <a:gdLst/>
            <a:ahLst/>
            <a:rect l="0" t="0" r="r" b="b"/>
            <a:pathLst>
              <a:path w="4066" h="1780">
                <a:moveTo>
                  <a:pt x="0" y="444"/>
                </a:moveTo>
                <a:lnTo>
                  <a:pt x="3048" y="444"/>
                </a:lnTo>
                <a:lnTo>
                  <a:pt x="3048" y="0"/>
                </a:lnTo>
                <a:lnTo>
                  <a:pt x="4065" y="889"/>
                </a:lnTo>
                <a:lnTo>
                  <a:pt x="3048" y="1779"/>
                </a:lnTo>
                <a:lnTo>
                  <a:pt x="3048" y="1334"/>
                </a:lnTo>
                <a:lnTo>
                  <a:pt x="0" y="1334"/>
                </a:lnTo>
                <a:lnTo>
                  <a:pt x="0" y="444"/>
                </a:lnTo>
              </a:path>
            </a:pathLst>
          </a:custGeom>
          <a:solidFill>
            <a:srgbClr val="cfe7f5"/>
          </a:solidFill>
          <a:ln>
            <a:solidFill>
              <a:srgbClr val="80808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77" name="TextShape 7"/>
          <p:cNvSpPr txBox="1"/>
          <p:nvPr/>
        </p:nvSpPr>
        <p:spPr>
          <a:xfrm>
            <a:off x="6217920" y="4417920"/>
            <a:ext cx="548640" cy="611280"/>
          </a:xfrm>
          <a:prstGeom prst="rect">
            <a:avLst/>
          </a:prstGeom>
        </p:spPr>
        <p:txBody>
          <a:bodyPr lIns="90000" rIns="90000" tIns="46800" bIns="46800" anchor="ctr" anchorCtr="1">
            <a:prstTxWarp prst="textPlain">
              <a:avLst>
                <a:gd name="adj" fmla="val 50000"/>
              </a:avLst>
            </a:prstTxWarp>
            <a:no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b4c7dc"/>
                </a:solidFill>
                <a:latin typeface="Arial Black"/>
                <a:ea typeface="MS Gothic"/>
              </a:rPr>
              <a:t>=</a:t>
            </a:r>
            <a:endParaRPr b="0" lang="en-US" sz="2400" spc="-1" strike="noStrike">
              <a:solidFill>
                <a:srgbClr val="b4c7dc"/>
              </a:solidFill>
              <a:latin typeface="Arial Black"/>
              <a:ea typeface="MS Gothic"/>
            </a:endParaRPr>
          </a:p>
        </p:txBody>
      </p:sp>
    </p:spTree>
  </p:cSld>
  <mc:AlternateContent>
    <mc:Choice Requires="p14">
      <p:transition spd="slow" p14:dur="2000">
        <p:strips dir="ld"/>
      </p:transition>
    </mc:Choice>
    <mc:Fallback>
      <p:transition spd="slow">
        <p:strips dir="ld"/>
      </p:transition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extShape 1"/>
          <p:cNvSpPr txBox="1"/>
          <p:nvPr/>
        </p:nvSpPr>
        <p:spPr>
          <a:xfrm>
            <a:off x="504000" y="216000"/>
            <a:ext cx="7020000" cy="936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r>
              <a:rPr b="1" lang="en-US" sz="3570" spc="-1" strike="noStrike">
                <a:solidFill>
                  <a:srgbClr val="ffffff"/>
                </a:solidFill>
                <a:latin typeface="Arial"/>
              </a:rPr>
              <a:t>Data Streams</a:t>
            </a:r>
            <a:endParaRPr b="0" lang="en-US" sz="357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79" name="TextShape 2"/>
          <p:cNvSpPr txBox="1"/>
          <p:nvPr/>
        </p:nvSpPr>
        <p:spPr>
          <a:xfrm>
            <a:off x="504000" y="1368000"/>
            <a:ext cx="9072000" cy="32882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148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600" spc="-1" strike="noStrike">
                <a:latin typeface="Times New Roman"/>
              </a:rPr>
              <a:t>Many different data streams lead to the Cloud</a:t>
            </a:r>
            <a:endParaRPr b="0" lang="en-US" sz="2600" spc="-1" strike="noStrike">
              <a:latin typeface="Arial"/>
            </a:endParaRPr>
          </a:p>
          <a:p>
            <a:pPr lvl="1" marL="864000" indent="-324000">
              <a:spcAft>
                <a:spcPts val="918"/>
              </a:spcAft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1" lang="en-US" sz="2280" spc="-1" strike="noStrike">
                <a:latin typeface="Times New Roman"/>
              </a:rPr>
              <a:t>Database replication</a:t>
            </a:r>
            <a:endParaRPr b="0" lang="en-US" sz="2280" spc="-1" strike="noStrike">
              <a:latin typeface="Arial"/>
            </a:endParaRPr>
          </a:p>
          <a:p>
            <a:pPr lvl="1" marL="864000" indent="-324000">
              <a:spcAft>
                <a:spcPts val="918"/>
              </a:spcAft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1" lang="en-US" sz="2280" spc="-1" strike="noStrike">
                <a:latin typeface="Times New Roman"/>
              </a:rPr>
              <a:t>Ongoing digitization of paper records (evaporation)</a:t>
            </a:r>
            <a:endParaRPr b="0" lang="en-US" sz="2280" spc="-1" strike="noStrike">
              <a:latin typeface="Arial"/>
            </a:endParaRPr>
          </a:p>
          <a:p>
            <a:pPr marL="432000" indent="-324000">
              <a:spcAft>
                <a:spcPts val="1148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600" spc="-1" strike="noStrike">
                <a:latin typeface="Times New Roman"/>
              </a:rPr>
              <a:t>DIA moved </a:t>
            </a:r>
            <a:r>
              <a:rPr b="1" i="1" lang="en-US" sz="2600" spc="-1" strike="noStrike">
                <a:solidFill>
                  <a:srgbClr val="2a6099"/>
                </a:solidFill>
                <a:latin typeface="Times New Roman"/>
              </a:rPr>
              <a:t>17 Libraries of Congress worth of data</a:t>
            </a:r>
            <a:r>
              <a:rPr b="1" lang="en-US" sz="2600" spc="-1" strike="noStrike">
                <a:latin typeface="Times New Roman"/>
              </a:rPr>
              <a:t> into our holistic “Data  Watershed” during FY2020</a:t>
            </a:r>
            <a:endParaRPr b="0" lang="en-US" sz="2600" spc="-1" strike="noStrike">
              <a:latin typeface="Arial"/>
            </a:endParaRPr>
          </a:p>
          <a:p>
            <a:pPr lvl="1" marL="864000" indent="-324000">
              <a:spcAft>
                <a:spcPts val="918"/>
              </a:spcAft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1" lang="en-US" sz="2280" spc="-1" strike="noStrike">
                <a:latin typeface="Times New Roman"/>
              </a:rPr>
              <a:t>Public Clouds – Microsoft Azure, </a:t>
            </a:r>
            <a:r>
              <a:rPr b="1" lang="en-US" sz="2280" spc="-1" strike="noStrike">
                <a:latin typeface="Times New Roman"/>
              </a:rPr>
              <a:t>Amazon AWS Web Services</a:t>
            </a:r>
            <a:endParaRPr b="0" lang="en-US" sz="2280" spc="-1" strike="noStrike">
              <a:latin typeface="Arial"/>
            </a:endParaRPr>
          </a:p>
          <a:p>
            <a:pPr lvl="1" marL="864000" indent="-324000">
              <a:spcAft>
                <a:spcPts val="918"/>
              </a:spcAft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1" lang="en-US" sz="2280" spc="-1" strike="noStrike">
                <a:latin typeface="Times New Roman"/>
              </a:rPr>
              <a:t>Private Cloud</a:t>
            </a:r>
            <a:endParaRPr b="0" lang="en-US" sz="2280" spc="-1" strike="noStrike">
              <a:latin typeface="Arial"/>
            </a:endParaRPr>
          </a:p>
        </p:txBody>
      </p:sp>
      <p:sp>
        <p:nvSpPr>
          <p:cNvPr id="80" name="TextShape 3"/>
          <p:cNvSpPr txBox="1"/>
          <p:nvPr/>
        </p:nvSpPr>
        <p:spPr>
          <a:xfrm>
            <a:off x="3383280" y="5323680"/>
            <a:ext cx="329184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1" lang="en-US" sz="1800" spc="-1" strike="noStrike">
                <a:solidFill>
                  <a:srgbClr val="00a933"/>
                </a:solidFill>
                <a:latin typeface="Arial"/>
              </a:rPr>
              <a:t>UNCLASSIFIED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81" name="" descr=""/>
          <p:cNvPicPr/>
          <p:nvPr/>
        </p:nvPicPr>
        <p:blipFill>
          <a:blip r:embed="rId1"/>
          <a:stretch/>
        </p:blipFill>
        <p:spPr>
          <a:xfrm>
            <a:off x="8687160" y="23040"/>
            <a:ext cx="1348920" cy="13489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>
        <p:wedge/>
      </p:transition>
    </mc:Choice>
    <mc:Fallback>
      <p:transition spd="slow">
        <p:wedge/>
      </p:transition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extShape 1"/>
          <p:cNvSpPr txBox="1"/>
          <p:nvPr/>
        </p:nvSpPr>
        <p:spPr>
          <a:xfrm>
            <a:off x="504000" y="216000"/>
            <a:ext cx="7020000" cy="936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r>
              <a:rPr b="1" lang="en-US" sz="3570" spc="-1" strike="noStrike">
                <a:solidFill>
                  <a:srgbClr val="ffffff"/>
                </a:solidFill>
                <a:latin typeface="Arial"/>
              </a:rPr>
              <a:t>Data Lakes</a:t>
            </a:r>
            <a:endParaRPr b="0" lang="en-US" sz="357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3" name="TextShape 2"/>
          <p:cNvSpPr txBox="1"/>
          <p:nvPr/>
        </p:nvSpPr>
        <p:spPr>
          <a:xfrm>
            <a:off x="504000" y="1368000"/>
            <a:ext cx="9072000" cy="32882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148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600" spc="-1" strike="noStrike">
                <a:latin typeface="Times New Roman"/>
              </a:rPr>
              <a:t>For analyses that require higher data density than a Cloud can provide</a:t>
            </a:r>
            <a:endParaRPr b="0" lang="en-US" sz="2600" spc="-1" strike="noStrike">
              <a:latin typeface="Arial"/>
            </a:endParaRPr>
          </a:p>
          <a:p>
            <a:pPr marL="432000" indent="-324000">
              <a:spcAft>
                <a:spcPts val="1148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600" spc="-1" strike="noStrike">
                <a:latin typeface="Times New Roman"/>
              </a:rPr>
              <a:t>Data streams can be fed directly into data lakes</a:t>
            </a:r>
            <a:endParaRPr b="0" lang="en-US" sz="2600" spc="-1" strike="noStrike">
              <a:latin typeface="Arial"/>
            </a:endParaRPr>
          </a:p>
          <a:p>
            <a:pPr marL="432000" indent="-324000">
              <a:spcAft>
                <a:spcPts val="1148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600" spc="-1" strike="noStrike">
                <a:latin typeface="Times New Roman"/>
              </a:rPr>
              <a:t>Inflows must have a high data temperature to enable key insights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84" name="TextShape 3"/>
          <p:cNvSpPr txBox="1"/>
          <p:nvPr/>
        </p:nvSpPr>
        <p:spPr>
          <a:xfrm>
            <a:off x="3383280" y="5323680"/>
            <a:ext cx="329184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1" lang="en-US" sz="1800" spc="-1" strike="noStrike">
                <a:solidFill>
                  <a:srgbClr val="00a933"/>
                </a:solidFill>
                <a:latin typeface="Arial"/>
              </a:rPr>
              <a:t>UNCLASSIFIED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85" name="" descr=""/>
          <p:cNvPicPr/>
          <p:nvPr/>
        </p:nvPicPr>
        <p:blipFill>
          <a:blip r:embed="rId1"/>
          <a:stretch/>
        </p:blipFill>
        <p:spPr>
          <a:xfrm>
            <a:off x="8687160" y="23040"/>
            <a:ext cx="1348920" cy="13489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>
        <p14:ripple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" descr=""/>
          <p:cNvPicPr/>
          <p:nvPr/>
        </p:nvPicPr>
        <p:blipFill>
          <a:blip r:embed="rId1"/>
          <a:stretch/>
        </p:blipFill>
        <p:spPr>
          <a:xfrm>
            <a:off x="27360" y="1280160"/>
            <a:ext cx="10122480" cy="4389840"/>
          </a:xfrm>
          <a:prstGeom prst="rect">
            <a:avLst/>
          </a:prstGeom>
          <a:ln>
            <a:noFill/>
          </a:ln>
        </p:spPr>
      </p:pic>
      <p:sp>
        <p:nvSpPr>
          <p:cNvPr id="87" name="TextShape 1"/>
          <p:cNvSpPr txBox="1"/>
          <p:nvPr/>
        </p:nvSpPr>
        <p:spPr>
          <a:xfrm>
            <a:off x="504000" y="216000"/>
            <a:ext cx="7020000" cy="936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r>
              <a:rPr b="1" lang="en-US" sz="3570" spc="-1" strike="noStrike">
                <a:solidFill>
                  <a:srgbClr val="ffffff"/>
                </a:solidFill>
                <a:latin typeface="Arial"/>
              </a:rPr>
              <a:t>Data Precipitation</a:t>
            </a:r>
            <a:endParaRPr b="0" lang="en-US" sz="357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8" name="TextShape 2"/>
          <p:cNvSpPr txBox="1"/>
          <p:nvPr/>
        </p:nvSpPr>
        <p:spPr>
          <a:xfrm>
            <a:off x="504000" y="1368000"/>
            <a:ext cx="9072000" cy="32882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81000"/>
          </a:bodyPr>
          <a:p>
            <a:pPr marL="432000" indent="-324000">
              <a:spcAft>
                <a:spcPts val="1148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600" spc="-1" strike="noStrike">
                <a:solidFill>
                  <a:srgbClr val="ffffff"/>
                </a:solidFill>
                <a:latin typeface="Times New Roman"/>
              </a:rPr>
              <a:t>Adversaries who obtain access to our Clouds want to cause</a:t>
            </a:r>
            <a:br/>
            <a:r>
              <a:rPr b="1" i="1" lang="en-US" sz="2600" spc="-1" strike="noStrike">
                <a:solidFill>
                  <a:srgbClr val="cfe7f5"/>
                </a:solidFill>
                <a:latin typeface="Times New Roman"/>
              </a:rPr>
              <a:t>data precipitation </a:t>
            </a:r>
            <a:r>
              <a:rPr b="1" lang="en-US" sz="2600" spc="-1" strike="noStrike">
                <a:solidFill>
                  <a:srgbClr val="ffffff"/>
                </a:solidFill>
                <a:latin typeface="Times New Roman"/>
              </a:rPr>
              <a:t>to siphon away secrets and impact the digital battlespace</a:t>
            </a:r>
            <a:endParaRPr b="0" lang="en-US" sz="2600" spc="-1" strike="noStrike">
              <a:latin typeface="Arial"/>
            </a:endParaRPr>
          </a:p>
          <a:p>
            <a:pPr lvl="1" marL="864000" indent="-324000">
              <a:spcAft>
                <a:spcPts val="918"/>
              </a:spcAft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1" lang="en-US" sz="2280" spc="-1" strike="noStrike">
                <a:solidFill>
                  <a:srgbClr val="ffffff"/>
                </a:solidFill>
                <a:latin typeface="Times New Roman"/>
              </a:rPr>
              <a:t>North Korea</a:t>
            </a:r>
            <a:endParaRPr b="0" lang="en-US" sz="2280" spc="-1" strike="noStrike">
              <a:latin typeface="Arial"/>
            </a:endParaRPr>
          </a:p>
          <a:p>
            <a:pPr lvl="1" marL="864000" indent="-324000">
              <a:spcAft>
                <a:spcPts val="918"/>
              </a:spcAft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1" lang="en-US" sz="2280" spc="-1" strike="noStrike">
                <a:solidFill>
                  <a:srgbClr val="ffffff"/>
                </a:solidFill>
                <a:latin typeface="Times New Roman"/>
              </a:rPr>
              <a:t>Russia</a:t>
            </a:r>
            <a:endParaRPr b="0" lang="en-US" sz="2280" spc="-1" strike="noStrike">
              <a:latin typeface="Arial"/>
            </a:endParaRPr>
          </a:p>
          <a:p>
            <a:pPr lvl="1" marL="864000" indent="-324000">
              <a:spcAft>
                <a:spcPts val="918"/>
              </a:spcAft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1" lang="en-US" sz="2280" spc="-1" strike="noStrike">
                <a:solidFill>
                  <a:srgbClr val="ffffff"/>
                </a:solidFill>
                <a:latin typeface="Times New Roman"/>
              </a:rPr>
              <a:t>WikiLeaks</a:t>
            </a:r>
            <a:endParaRPr b="0" lang="en-US" sz="2280" spc="-1" strike="noStrike">
              <a:latin typeface="Arial"/>
            </a:endParaRPr>
          </a:p>
          <a:p>
            <a:pPr marL="432000" indent="-324000">
              <a:spcAft>
                <a:spcPts val="1148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600" spc="-1" strike="noStrike">
                <a:solidFill>
                  <a:srgbClr val="ffffff"/>
                </a:solidFill>
                <a:latin typeface="Times New Roman"/>
              </a:rPr>
              <a:t>Overconcentration of data in a single Cloud increases vulnerability to </a:t>
            </a:r>
            <a:r>
              <a:rPr b="1" i="1" lang="en-US" sz="2600" spc="-1" strike="noStrike">
                <a:solidFill>
                  <a:srgbClr val="b4c7dc"/>
                </a:solidFill>
                <a:latin typeface="Times New Roman"/>
              </a:rPr>
              <a:t>data condensation</a:t>
            </a:r>
            <a:r>
              <a:rPr b="1" lang="en-US" sz="2600" spc="-1" strike="noStrike">
                <a:solidFill>
                  <a:srgbClr val="ffffff"/>
                </a:solidFill>
                <a:latin typeface="Times New Roman"/>
              </a:rPr>
              <a:t> events</a:t>
            </a:r>
            <a:endParaRPr b="0" lang="en-US" sz="2600" spc="-1" strike="noStrike">
              <a:latin typeface="Arial"/>
            </a:endParaRPr>
          </a:p>
          <a:p>
            <a:pPr lvl="1" marL="864000" indent="-324000">
              <a:spcAft>
                <a:spcPts val="918"/>
              </a:spcAft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1" lang="en-US" sz="2280" spc="-1" strike="noStrike" u="sng">
                <a:solidFill>
                  <a:srgbClr val="ff0000"/>
                </a:solidFill>
                <a:uFillTx/>
                <a:latin typeface="Times New Roman"/>
              </a:rPr>
              <a:t>Key finding:</a:t>
            </a:r>
            <a:r>
              <a:rPr b="1" lang="en-US" sz="2280" spc="-1" strike="noStrike">
                <a:solidFill>
                  <a:srgbClr val="ffffff"/>
                </a:solidFill>
                <a:latin typeface="Times New Roman"/>
              </a:rPr>
              <a:t> </a:t>
            </a:r>
            <a:r>
              <a:rPr b="1" lang="en-US" sz="2280" spc="-1" strike="noStrike">
                <a:solidFill>
                  <a:srgbClr val="ffffff"/>
                </a:solidFill>
                <a:latin typeface="Times New Roman"/>
              </a:rPr>
              <a:t>Compartmentalize data in separate Clouds</a:t>
            </a:r>
            <a:endParaRPr b="0" lang="en-US" sz="2280" spc="-1" strike="noStrike">
              <a:latin typeface="Arial"/>
            </a:endParaRPr>
          </a:p>
        </p:txBody>
      </p:sp>
      <p:sp>
        <p:nvSpPr>
          <p:cNvPr id="89" name="TextShape 3"/>
          <p:cNvSpPr txBox="1"/>
          <p:nvPr/>
        </p:nvSpPr>
        <p:spPr>
          <a:xfrm>
            <a:off x="3383280" y="5323680"/>
            <a:ext cx="329184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1" lang="en-US" sz="1800" spc="-1" strike="noStrike">
                <a:solidFill>
                  <a:srgbClr val="00a933"/>
                </a:solidFill>
                <a:latin typeface="Arial"/>
              </a:rPr>
              <a:t>UNCLASSIFIED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90" name="" descr=""/>
          <p:cNvPicPr/>
          <p:nvPr/>
        </p:nvPicPr>
        <p:blipFill>
          <a:blip r:embed="rId2"/>
          <a:stretch/>
        </p:blipFill>
        <p:spPr>
          <a:xfrm>
            <a:off x="8687160" y="23040"/>
            <a:ext cx="1348920" cy="13489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" descr=""/>
          <p:cNvPicPr/>
          <p:nvPr/>
        </p:nvPicPr>
        <p:blipFill>
          <a:blip r:embed="rId1"/>
          <a:stretch/>
        </p:blipFill>
        <p:spPr>
          <a:xfrm>
            <a:off x="6168960" y="2738520"/>
            <a:ext cx="3911040" cy="3022200"/>
          </a:xfrm>
          <a:prstGeom prst="rect">
            <a:avLst/>
          </a:prstGeom>
          <a:ln>
            <a:noFill/>
          </a:ln>
        </p:spPr>
      </p:pic>
      <p:sp>
        <p:nvSpPr>
          <p:cNvPr id="92" name="TextShape 1"/>
          <p:cNvSpPr txBox="1"/>
          <p:nvPr/>
        </p:nvSpPr>
        <p:spPr>
          <a:xfrm>
            <a:off x="504000" y="177840"/>
            <a:ext cx="7020000" cy="10126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r>
              <a:rPr b="1" lang="en-US" sz="3570" spc="-1" strike="noStrike">
                <a:solidFill>
                  <a:srgbClr val="ffffff"/>
                </a:solidFill>
                <a:latin typeface="Arial"/>
              </a:rPr>
              <a:t>Cloud Umbrellas</a:t>
            </a:r>
            <a:endParaRPr b="0" lang="en-US" sz="357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93" name="TextShape 2"/>
          <p:cNvSpPr txBox="1"/>
          <p:nvPr/>
        </p:nvSpPr>
        <p:spPr>
          <a:xfrm>
            <a:off x="504000" y="1368000"/>
            <a:ext cx="9072000" cy="31125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55000"/>
          </a:bodyPr>
          <a:p>
            <a:pPr marL="432000" indent="-324000">
              <a:spcAft>
                <a:spcPts val="1148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600" spc="-1" strike="noStrike">
                <a:latin typeface="Times New Roman"/>
              </a:rPr>
              <a:t>Cloud Umbrellas are necessary to achieve data precipitation defense</a:t>
            </a:r>
            <a:endParaRPr b="0" lang="en-US" sz="2600" spc="-1" strike="noStrike">
              <a:latin typeface="Arial"/>
            </a:endParaRPr>
          </a:p>
          <a:p>
            <a:pPr lvl="1" marL="864000" indent="-324000">
              <a:spcAft>
                <a:spcPts val="918"/>
              </a:spcAft>
              <a:buClr>
                <a:srgbClr val="000000"/>
              </a:buClr>
              <a:buFont typeface="StarSymbol"/>
              <a:buAutoNum type="arabicParenR"/>
            </a:pPr>
            <a:r>
              <a:rPr b="1" lang="en-US" sz="2280" spc="-1" strike="noStrike">
                <a:latin typeface="Times New Roman"/>
              </a:rPr>
              <a:t>Traditional Cloud Umbrellas deflect “denial of service” attacks that aim torrential amounts of data at targets</a:t>
            </a:r>
            <a:endParaRPr b="0" lang="en-US" sz="2280" spc="-1" strike="noStrike">
              <a:latin typeface="Arial"/>
            </a:endParaRPr>
          </a:p>
          <a:p>
            <a:pPr lvl="1" marL="864000" indent="-324000">
              <a:spcAft>
                <a:spcPts val="918"/>
              </a:spcAft>
              <a:buClr>
                <a:srgbClr val="000000"/>
              </a:buClr>
              <a:buFont typeface="StarSymbol"/>
              <a:buAutoNum type="arabicParenR"/>
            </a:pPr>
            <a:r>
              <a:rPr b="1" lang="en-US" sz="2280" spc="-1" strike="noStrike">
                <a:latin typeface="Times New Roman"/>
              </a:rPr>
              <a:t>Inverse Cloud Umbrellas catch data before it leaks past our digital perimeter</a:t>
            </a:r>
            <a:endParaRPr b="0" lang="en-US" sz="2280" spc="-1" strike="noStrike">
              <a:latin typeface="Arial"/>
            </a:endParaRPr>
          </a:p>
          <a:p>
            <a:pPr marL="432000" indent="-324000">
              <a:spcAft>
                <a:spcPts val="1148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600" spc="-1" strike="noStrike">
                <a:latin typeface="Times New Roman"/>
              </a:rPr>
              <a:t>NSA is solutioning Cloud Umbrella technology for</a:t>
            </a:r>
            <a:br/>
            <a:r>
              <a:rPr b="1" lang="en-US" sz="2600" spc="-1" strike="noStrike">
                <a:latin typeface="Times New Roman"/>
              </a:rPr>
              <a:t>NIPRNet and SIPRNet applications</a:t>
            </a:r>
            <a:endParaRPr b="0" lang="en-US" sz="2600" spc="-1" strike="noStrike">
              <a:latin typeface="Arial"/>
            </a:endParaRPr>
          </a:p>
          <a:p>
            <a:pPr marL="432000" indent="-324000">
              <a:spcAft>
                <a:spcPts val="1148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600" spc="-1" strike="noStrike">
                <a:latin typeface="Times New Roman"/>
              </a:rPr>
              <a:t>Civilian solutions exist</a:t>
            </a:r>
            <a:endParaRPr b="0" lang="en-US" sz="2600" spc="-1" strike="noStrike">
              <a:latin typeface="Arial"/>
            </a:endParaRPr>
          </a:p>
          <a:p>
            <a:pPr lvl="1" marL="864000" indent="-324000">
              <a:spcAft>
                <a:spcPts val="918"/>
              </a:spcAft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1" lang="en-US" sz="2280" spc="-1" strike="noStrike">
                <a:latin typeface="Times New Roman"/>
              </a:rPr>
              <a:t>Cisco Umbrella</a:t>
            </a:r>
            <a:endParaRPr b="0" lang="en-US" sz="2280" spc="-1" strike="noStrike">
              <a:latin typeface="Arial"/>
            </a:endParaRPr>
          </a:p>
          <a:p>
            <a:pPr lvl="1" marL="864000" indent="-324000">
              <a:spcAft>
                <a:spcPts val="918"/>
              </a:spcAft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1" lang="en-US" sz="2280" spc="-1" strike="noStrike">
                <a:latin typeface="Times New Roman"/>
              </a:rPr>
              <a:t>Data Loss Prevention (DLP)</a:t>
            </a:r>
            <a:endParaRPr b="0" lang="en-US" sz="2280" spc="-1" strike="noStrike">
              <a:latin typeface="Arial"/>
            </a:endParaRPr>
          </a:p>
        </p:txBody>
      </p:sp>
      <p:sp>
        <p:nvSpPr>
          <p:cNvPr id="94" name="TextShape 3"/>
          <p:cNvSpPr txBox="1"/>
          <p:nvPr/>
        </p:nvSpPr>
        <p:spPr>
          <a:xfrm>
            <a:off x="3383280" y="5323680"/>
            <a:ext cx="329184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1" lang="en-US" sz="1800" spc="-1" strike="noStrike">
                <a:solidFill>
                  <a:srgbClr val="00a933"/>
                </a:solidFill>
                <a:latin typeface="Arial"/>
              </a:rPr>
              <a:t>UNCLASSIFIED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95" name="" descr=""/>
          <p:cNvPicPr/>
          <p:nvPr/>
        </p:nvPicPr>
        <p:blipFill>
          <a:blip r:embed="rId2"/>
          <a:stretch/>
        </p:blipFill>
        <p:spPr>
          <a:xfrm>
            <a:off x="8687160" y="23040"/>
            <a:ext cx="1348920" cy="13489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5536</TotalTime>
  <Application>LibreOffice/6.4.6.2$Windows_X86_64 LibreOffice_project/0ce51a4fd21bff07a5c061082cc82c5ed232f115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2021-03-24T15:39:46Z</dcterms:created>
  <dc:creator/>
  <dc:description/>
  <dc:language>en-US</dc:language>
  <cp:lastModifiedBy/>
  <dcterms:modified xsi:type="dcterms:W3CDTF">2021-04-01T18:43:51Z</dcterms:modified>
  <cp:revision>64</cp:revision>
  <dc:subject/>
  <dc:title>Bright Blue</dc:title>
</cp:coreProperties>
</file>